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7" r:id="rId3"/>
    <p:sldId id="262" r:id="rId4"/>
    <p:sldId id="281" r:id="rId5"/>
    <p:sldId id="257" r:id="rId6"/>
    <p:sldId id="259" r:id="rId7"/>
    <p:sldId id="260" r:id="rId8"/>
    <p:sldId id="279" r:id="rId9"/>
    <p:sldId id="261" r:id="rId10"/>
    <p:sldId id="258" r:id="rId11"/>
    <p:sldId id="301" r:id="rId12"/>
    <p:sldId id="300" r:id="rId13"/>
    <p:sldId id="264" r:id="rId14"/>
    <p:sldId id="282" r:id="rId15"/>
    <p:sldId id="286" r:id="rId16"/>
    <p:sldId id="288" r:id="rId17"/>
    <p:sldId id="287" r:id="rId18"/>
    <p:sldId id="289" r:id="rId19"/>
    <p:sldId id="291" r:id="rId20"/>
    <p:sldId id="271" r:id="rId21"/>
    <p:sldId id="293" r:id="rId22"/>
    <p:sldId id="292" r:id="rId23"/>
    <p:sldId id="294" r:id="rId24"/>
    <p:sldId id="295" r:id="rId25"/>
    <p:sldId id="296" r:id="rId26"/>
    <p:sldId id="299" r:id="rId27"/>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182" autoAdjust="0"/>
  </p:normalViewPr>
  <p:slideViewPr>
    <p:cSldViewPr snapToGrid="0">
      <p:cViewPr varScale="1">
        <p:scale>
          <a:sx n="82" d="100"/>
          <a:sy n="82" d="100"/>
        </p:scale>
        <p:origin x="11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4EBD40-C88B-4ED2-B018-3DD6ADC895FD}" type="datetimeFigureOut">
              <a:rPr lang="zh-TW" altLang="en-US" smtClean="0"/>
              <a:t>2024/6/3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DA17E-8F64-4263-B124-3DF33BB07656}" type="slidenum">
              <a:rPr lang="zh-TW" altLang="en-US" smtClean="0"/>
              <a:t>‹#›</a:t>
            </a:fld>
            <a:endParaRPr lang="zh-TW" altLang="en-US"/>
          </a:p>
        </p:txBody>
      </p:sp>
    </p:spTree>
    <p:extLst>
      <p:ext uri="{BB962C8B-B14F-4D97-AF65-F5344CB8AC3E}">
        <p14:creationId xmlns:p14="http://schemas.microsoft.com/office/powerpoint/2010/main" val="477423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3</a:t>
            </a:fld>
            <a:endParaRPr lang="zh-TW" altLang="en-US"/>
          </a:p>
        </p:txBody>
      </p:sp>
    </p:spTree>
    <p:extLst>
      <p:ext uri="{BB962C8B-B14F-4D97-AF65-F5344CB8AC3E}">
        <p14:creationId xmlns:p14="http://schemas.microsoft.com/office/powerpoint/2010/main" val="283603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18</a:t>
            </a:fld>
            <a:endParaRPr lang="zh-TW" altLang="en-US"/>
          </a:p>
        </p:txBody>
      </p:sp>
    </p:spTree>
    <p:extLst>
      <p:ext uri="{BB962C8B-B14F-4D97-AF65-F5344CB8AC3E}">
        <p14:creationId xmlns:p14="http://schemas.microsoft.com/office/powerpoint/2010/main" val="1250396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19</a:t>
            </a:fld>
            <a:endParaRPr lang="zh-TW" altLang="en-US"/>
          </a:p>
        </p:txBody>
      </p:sp>
    </p:spTree>
    <p:extLst>
      <p:ext uri="{BB962C8B-B14F-4D97-AF65-F5344CB8AC3E}">
        <p14:creationId xmlns:p14="http://schemas.microsoft.com/office/powerpoint/2010/main" val="2351795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它們分別觀察了</a:t>
            </a:r>
            <a:r>
              <a:rPr lang="en-US" altLang="zh-TW" dirty="0"/>
              <a:t>in-distribution (ID) </a:t>
            </a:r>
            <a:r>
              <a:rPr lang="zh-TW" altLang="en-US" dirty="0"/>
              <a:t>以及</a:t>
            </a:r>
            <a:r>
              <a:rPr lang="en-US" altLang="zh-TW" dirty="0"/>
              <a:t>out-of-distribution (OOD)</a:t>
            </a:r>
            <a:r>
              <a:rPr lang="zh-TW" altLang="en-US" dirty="0"/>
              <a:t>，這兩個</a:t>
            </a:r>
            <a:r>
              <a:rPr lang="en-US" altLang="zh-TW" dirty="0"/>
              <a:t>distribution </a:t>
            </a:r>
            <a:r>
              <a:rPr lang="zh-TW" altLang="en-US" dirty="0"/>
              <a:t>分別代表著算術推理以及常識推理的</a:t>
            </a:r>
            <a:r>
              <a:rPr lang="en-US" altLang="zh-TW" dirty="0"/>
              <a:t>distribution</a:t>
            </a:r>
            <a:r>
              <a:rPr lang="zh-TW" altLang="en-US" dirty="0"/>
              <a:t>，在常識推理中</a:t>
            </a:r>
            <a:r>
              <a:rPr lang="en-US" altLang="zh-TW" dirty="0"/>
              <a:t>training dataset</a:t>
            </a:r>
            <a:r>
              <a:rPr lang="zh-TW" altLang="en-US" dirty="0"/>
              <a:t>是從所有的常識推理的</a:t>
            </a:r>
            <a:r>
              <a:rPr lang="en-US" altLang="zh-TW" dirty="0"/>
              <a:t>datasets</a:t>
            </a:r>
            <a:r>
              <a:rPr lang="zh-TW" altLang="en-US" dirty="0"/>
              <a:t>的</a:t>
            </a:r>
            <a:r>
              <a:rPr lang="en-US" altLang="zh-TW" dirty="0"/>
              <a:t>datasets</a:t>
            </a:r>
            <a:r>
              <a:rPr lang="zh-TW" altLang="en-US" dirty="0"/>
              <a:t>所組成的，在算數推理中，</a:t>
            </a:r>
            <a:r>
              <a:rPr lang="en-US" altLang="zh-TW" dirty="0"/>
              <a:t>training dataset</a:t>
            </a:r>
            <a:r>
              <a:rPr lang="zh-TW" altLang="en-US" dirty="0"/>
              <a:t>只由</a:t>
            </a:r>
            <a:r>
              <a:rPr lang="en-US" altLang="zh-TW" dirty="0"/>
              <a:t>GSM8K</a:t>
            </a:r>
            <a:r>
              <a:rPr lang="zh-TW" altLang="en-US" dirty="0"/>
              <a:t>跟</a:t>
            </a:r>
            <a:r>
              <a:rPr lang="en-US" altLang="zh-TW" dirty="0" err="1"/>
              <a:t>AQuA</a:t>
            </a:r>
            <a:r>
              <a:rPr lang="zh-TW" altLang="en-US" dirty="0"/>
              <a:t>組成，透過研究的結果我們可以發現透過</a:t>
            </a:r>
            <a:r>
              <a:rPr lang="en-US" altLang="zh-TW" dirty="0"/>
              <a:t>in-distribution</a:t>
            </a:r>
            <a:r>
              <a:rPr lang="zh-TW" altLang="en-US" dirty="0"/>
              <a:t>這樣的方式來微調較小規模的</a:t>
            </a:r>
            <a:r>
              <a:rPr lang="en-US" altLang="zh-TW" dirty="0"/>
              <a:t>LLM</a:t>
            </a:r>
            <a:r>
              <a:rPr lang="zh-TW" altLang="en-US" dirty="0"/>
              <a:t>，能夠達到不輸</a:t>
            </a:r>
            <a:r>
              <a:rPr lang="en-US" altLang="zh-TW" dirty="0" err="1"/>
              <a:t>ChatGPT</a:t>
            </a:r>
            <a:r>
              <a:rPr lang="zh-TW" altLang="en-US" dirty="0"/>
              <a:t>的效能。而</a:t>
            </a:r>
            <a:r>
              <a:rPr lang="en-US" altLang="zh-TW" dirty="0"/>
              <a:t>out-of-distribution</a:t>
            </a:r>
            <a:r>
              <a:rPr lang="zh-TW" altLang="en-US" dirty="0"/>
              <a:t>我們可以看到透過像</a:t>
            </a:r>
            <a:r>
              <a:rPr lang="en-US" altLang="zh-TW" dirty="0" err="1"/>
              <a:t>LoRA</a:t>
            </a:r>
            <a:r>
              <a:rPr lang="zh-TW" altLang="en-US" dirty="0"/>
              <a:t>這樣的方式進行微調，也可以達到不錯的效果，證明在這種</a:t>
            </a:r>
            <a:r>
              <a:rPr lang="en-US" altLang="zh-TW" dirty="0"/>
              <a:t>out-of-distribution</a:t>
            </a:r>
            <a:r>
              <a:rPr lang="zh-TW" altLang="en-US" dirty="0"/>
              <a:t>的微調方式下，微調較小規模的</a:t>
            </a:r>
            <a:r>
              <a:rPr lang="en-US" altLang="zh-TW" dirty="0"/>
              <a:t>LLM</a:t>
            </a:r>
            <a:r>
              <a:rPr lang="zh-TW" altLang="en-US" dirty="0"/>
              <a:t>是可行的，不過對於像</a:t>
            </a:r>
            <a:r>
              <a:rPr lang="en-US" altLang="zh-TW" dirty="0"/>
              <a:t>GSM8K</a:t>
            </a:r>
            <a:r>
              <a:rPr lang="zh-TW" altLang="en-US" dirty="0"/>
              <a:t>跟</a:t>
            </a:r>
            <a:r>
              <a:rPr lang="en-US" altLang="zh-TW" dirty="0" err="1"/>
              <a:t>AQuA</a:t>
            </a:r>
            <a:r>
              <a:rPr lang="zh-TW" altLang="en-US" dirty="0"/>
              <a:t>這種比較複雜問題的</a:t>
            </a:r>
            <a:r>
              <a:rPr lang="en-US" altLang="zh-TW" dirty="0"/>
              <a:t>datasets</a:t>
            </a:r>
            <a:r>
              <a:rPr lang="zh-TW" altLang="en-US" dirty="0"/>
              <a:t>，微調的效果跟</a:t>
            </a:r>
            <a:r>
              <a:rPr lang="en-US" altLang="zh-TW" dirty="0" err="1"/>
              <a:t>ChatGPT</a:t>
            </a:r>
            <a:r>
              <a:rPr lang="zh-TW" altLang="en-US" dirty="0"/>
              <a:t>相比，還是有肉眼可見的差異，因此在這種複雜的數學問題上的表現優化，應該是未來一個很重要的研究方向。</a:t>
            </a:r>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26</a:t>
            </a:fld>
            <a:endParaRPr lang="zh-TW" altLang="en-US"/>
          </a:p>
        </p:txBody>
      </p:sp>
    </p:spTree>
    <p:extLst>
      <p:ext uri="{BB962C8B-B14F-4D97-AF65-F5344CB8AC3E}">
        <p14:creationId xmlns:p14="http://schemas.microsoft.com/office/powerpoint/2010/main" val="32006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kern="1200" dirty="0">
                <a:solidFill>
                  <a:schemeClr val="tx1"/>
                </a:solidFill>
                <a:effectLst/>
                <a:latin typeface="+mn-lt"/>
                <a:ea typeface="+mn-ea"/>
                <a:cs typeface="+mn-cs"/>
              </a:rPr>
              <a:t>Fine-tuning is the process of adjusting the parameters of a pre-trained large language model to a specific task or domain. Although pre-trained language models like GPT possess vast language knowledge, they lack specialization in specific areas. Fine-tuning addresses this limitation by allowing the model to learn from domain-specific data to make it more accurate and effective for targeted applications.</a:t>
            </a:r>
            <a:endParaRPr lang="zh-TW" altLang="en-US" dirty="0"/>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6</a:t>
            </a:fld>
            <a:endParaRPr lang="zh-TW" altLang="en-US"/>
          </a:p>
        </p:txBody>
      </p:sp>
    </p:spTree>
    <p:extLst>
      <p:ext uri="{BB962C8B-B14F-4D97-AF65-F5344CB8AC3E}">
        <p14:creationId xmlns:p14="http://schemas.microsoft.com/office/powerpoint/2010/main" val="412036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它們分別觀察了</a:t>
            </a:r>
            <a:r>
              <a:rPr lang="en-US" altLang="zh-TW" dirty="0"/>
              <a:t>in-distribution (ID) </a:t>
            </a:r>
            <a:r>
              <a:rPr lang="zh-TW" altLang="en-US" dirty="0"/>
              <a:t>以及</a:t>
            </a:r>
            <a:r>
              <a:rPr lang="en-US" altLang="zh-TW" dirty="0"/>
              <a:t>out-of-distribution (OOD)</a:t>
            </a:r>
            <a:r>
              <a:rPr lang="zh-TW" altLang="en-US" dirty="0"/>
              <a:t>，這兩個</a:t>
            </a:r>
            <a:r>
              <a:rPr lang="en-US" altLang="zh-TW" dirty="0"/>
              <a:t>distribution </a:t>
            </a:r>
            <a:r>
              <a:rPr lang="zh-TW" altLang="en-US" dirty="0"/>
              <a:t>分別代表著算術推理以及常識推理的</a:t>
            </a:r>
            <a:r>
              <a:rPr lang="en-US" altLang="zh-TW" dirty="0"/>
              <a:t>distribution</a:t>
            </a:r>
            <a:r>
              <a:rPr lang="zh-TW" altLang="en-US" dirty="0"/>
              <a:t>，在常識推理中</a:t>
            </a:r>
            <a:r>
              <a:rPr lang="en-US" altLang="zh-TW" dirty="0"/>
              <a:t>training dataset</a:t>
            </a:r>
            <a:r>
              <a:rPr lang="zh-TW" altLang="en-US" dirty="0"/>
              <a:t>是從所有的常識推理的</a:t>
            </a:r>
            <a:r>
              <a:rPr lang="en-US" altLang="zh-TW" dirty="0"/>
              <a:t>datasets</a:t>
            </a:r>
            <a:r>
              <a:rPr lang="zh-TW" altLang="en-US" dirty="0"/>
              <a:t>的</a:t>
            </a:r>
            <a:r>
              <a:rPr lang="en-US" altLang="zh-TW" dirty="0"/>
              <a:t>datasets</a:t>
            </a:r>
            <a:r>
              <a:rPr lang="zh-TW" altLang="en-US" dirty="0"/>
              <a:t>所組成的，在算數推理中，</a:t>
            </a:r>
            <a:r>
              <a:rPr lang="en-US" altLang="zh-TW" dirty="0"/>
              <a:t>training dataset</a:t>
            </a:r>
            <a:r>
              <a:rPr lang="zh-TW" altLang="en-US" dirty="0"/>
              <a:t>只由</a:t>
            </a:r>
            <a:r>
              <a:rPr lang="en-US" altLang="zh-TW" dirty="0"/>
              <a:t>GSM8K</a:t>
            </a:r>
            <a:r>
              <a:rPr lang="zh-TW" altLang="en-US" dirty="0"/>
              <a:t>跟</a:t>
            </a:r>
            <a:r>
              <a:rPr lang="en-US" altLang="zh-TW" dirty="0" err="1"/>
              <a:t>AQuA</a:t>
            </a:r>
            <a:r>
              <a:rPr lang="zh-TW" altLang="en-US" dirty="0"/>
              <a:t>組成，透過研究的結果我們可以發現透過</a:t>
            </a:r>
            <a:r>
              <a:rPr lang="en-US" altLang="zh-TW" dirty="0"/>
              <a:t>in-distribution</a:t>
            </a:r>
            <a:r>
              <a:rPr lang="zh-TW" altLang="en-US" dirty="0"/>
              <a:t>這樣的方式來微調較小規模的</a:t>
            </a:r>
            <a:r>
              <a:rPr lang="en-US" altLang="zh-TW" dirty="0"/>
              <a:t>LLM</a:t>
            </a:r>
            <a:r>
              <a:rPr lang="zh-TW" altLang="en-US" dirty="0"/>
              <a:t>，能夠達到不輸</a:t>
            </a:r>
            <a:r>
              <a:rPr lang="en-US" altLang="zh-TW" dirty="0" err="1"/>
              <a:t>ChatGPT</a:t>
            </a:r>
            <a:r>
              <a:rPr lang="zh-TW" altLang="en-US" dirty="0"/>
              <a:t>的效能。而</a:t>
            </a:r>
            <a:r>
              <a:rPr lang="en-US" altLang="zh-TW" dirty="0"/>
              <a:t>out-of-distribution</a:t>
            </a:r>
            <a:r>
              <a:rPr lang="zh-TW" altLang="en-US" dirty="0"/>
              <a:t>我們可以看到透過像</a:t>
            </a:r>
            <a:r>
              <a:rPr lang="en-US" altLang="zh-TW" dirty="0" err="1"/>
              <a:t>LoRA</a:t>
            </a:r>
            <a:r>
              <a:rPr lang="zh-TW" altLang="en-US" dirty="0"/>
              <a:t>這樣的方式進行微調，也可以達到不錯的效果，證明在這種</a:t>
            </a:r>
            <a:r>
              <a:rPr lang="en-US" altLang="zh-TW" dirty="0"/>
              <a:t>out-of-distribution</a:t>
            </a:r>
            <a:r>
              <a:rPr lang="zh-TW" altLang="en-US" dirty="0"/>
              <a:t>的微調方式下，微調較小規模的</a:t>
            </a:r>
            <a:r>
              <a:rPr lang="en-US" altLang="zh-TW" dirty="0"/>
              <a:t>LLM</a:t>
            </a:r>
            <a:r>
              <a:rPr lang="zh-TW" altLang="en-US" dirty="0"/>
              <a:t>是可行的，不過對於像</a:t>
            </a:r>
            <a:r>
              <a:rPr lang="en-US" altLang="zh-TW" dirty="0"/>
              <a:t>GSM8K</a:t>
            </a:r>
            <a:r>
              <a:rPr lang="zh-TW" altLang="en-US" dirty="0"/>
              <a:t>跟</a:t>
            </a:r>
            <a:r>
              <a:rPr lang="en-US" altLang="zh-TW" dirty="0" err="1"/>
              <a:t>AQuA</a:t>
            </a:r>
            <a:r>
              <a:rPr lang="zh-TW" altLang="en-US" dirty="0"/>
              <a:t>這種比較複雜問題的</a:t>
            </a:r>
            <a:r>
              <a:rPr lang="en-US" altLang="zh-TW" dirty="0"/>
              <a:t>datasets</a:t>
            </a:r>
            <a:r>
              <a:rPr lang="zh-TW" altLang="en-US" dirty="0"/>
              <a:t>，微調的效果跟</a:t>
            </a:r>
            <a:r>
              <a:rPr lang="en-US" altLang="zh-TW" dirty="0" err="1"/>
              <a:t>ChatGPT</a:t>
            </a:r>
            <a:r>
              <a:rPr lang="zh-TW" altLang="en-US" dirty="0"/>
              <a:t>相比，還是有肉眼可見的差異，因此在這種複雜的數學問題上的表現優化，應該是未來一個很重要的研究方向。</a:t>
            </a:r>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8</a:t>
            </a:fld>
            <a:endParaRPr lang="zh-TW" altLang="en-US"/>
          </a:p>
        </p:txBody>
      </p:sp>
    </p:spTree>
    <p:extLst>
      <p:ext uri="{BB962C8B-B14F-4D97-AF65-F5344CB8AC3E}">
        <p14:creationId xmlns:p14="http://schemas.microsoft.com/office/powerpoint/2010/main" val="2132249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12</a:t>
            </a:fld>
            <a:endParaRPr lang="zh-TW" altLang="en-US"/>
          </a:p>
        </p:txBody>
      </p:sp>
    </p:spTree>
    <p:extLst>
      <p:ext uri="{BB962C8B-B14F-4D97-AF65-F5344CB8AC3E}">
        <p14:creationId xmlns:p14="http://schemas.microsoft.com/office/powerpoint/2010/main" val="53940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https://blog.csdn.net/lbwnbnbnbnbnbnbn/article/details/125696165</a:t>
            </a:r>
            <a:endParaRPr lang="zh-TW" altLang="en-US" dirty="0"/>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13</a:t>
            </a:fld>
            <a:endParaRPr lang="zh-TW" altLang="en-US"/>
          </a:p>
        </p:txBody>
      </p:sp>
    </p:spTree>
    <p:extLst>
      <p:ext uri="{BB962C8B-B14F-4D97-AF65-F5344CB8AC3E}">
        <p14:creationId xmlns:p14="http://schemas.microsoft.com/office/powerpoint/2010/main" val="2064539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14</a:t>
            </a:fld>
            <a:endParaRPr lang="zh-TW" altLang="en-US"/>
          </a:p>
        </p:txBody>
      </p:sp>
    </p:spTree>
    <p:extLst>
      <p:ext uri="{BB962C8B-B14F-4D97-AF65-F5344CB8AC3E}">
        <p14:creationId xmlns:p14="http://schemas.microsoft.com/office/powerpoint/2010/main" val="417378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dirty="0">
                <a:solidFill>
                  <a:schemeClr val="tx1"/>
                </a:solidFill>
                <a:effectLst/>
                <a:latin typeface="+mn-lt"/>
                <a:ea typeface="+mn-ea"/>
                <a:cs typeface="+mn-cs"/>
              </a:rPr>
              <a:t>environment map </a:t>
            </a:r>
            <a:r>
              <a:rPr lang="zh-TW" altLang="en-US" sz="1200" b="0" i="0" u="none" strike="noStrike" kern="1200" dirty="0">
                <a:solidFill>
                  <a:schemeClr val="tx1"/>
                </a:solidFill>
                <a:effectLst/>
                <a:latin typeface="+mn-lt"/>
                <a:ea typeface="+mn-ea"/>
                <a:cs typeface="+mn-cs"/>
              </a:rPr>
              <a:t>並不適合模擬</a:t>
            </a:r>
            <a:r>
              <a:rPr lang="en-US" altLang="zh-TW" sz="1200" b="0" i="0" u="none" strike="noStrike" kern="1200" dirty="0">
                <a:solidFill>
                  <a:schemeClr val="tx1"/>
                </a:solidFill>
                <a:effectLst/>
                <a:latin typeface="+mn-lt"/>
                <a:ea typeface="+mn-ea"/>
                <a:cs typeface="+mn-cs"/>
              </a:rPr>
              <a:t>time </a:t>
            </a:r>
            <a:r>
              <a:rPr lang="en-US" altLang="zh-TW" sz="1200" b="0" i="0" u="none" strike="noStrike" kern="1200" dirty="0" err="1">
                <a:solidFill>
                  <a:schemeClr val="tx1"/>
                </a:solidFill>
                <a:effectLst/>
                <a:latin typeface="+mn-lt"/>
                <a:ea typeface="+mn-ea"/>
                <a:cs typeface="+mn-cs"/>
              </a:rPr>
              <a:t>varient</a:t>
            </a:r>
            <a:r>
              <a:rPr lang="zh-TW" altLang="en-US" sz="1200" b="0" i="0" u="none" strike="noStrike" kern="1200" dirty="0">
                <a:solidFill>
                  <a:schemeClr val="tx1"/>
                </a:solidFill>
                <a:effectLst/>
                <a:latin typeface="+mn-lt"/>
                <a:ea typeface="+mn-ea"/>
                <a:cs typeface="+mn-cs"/>
              </a:rPr>
              <a:t>以及背景複雜的環境，所以我們使用簡單的</a:t>
            </a:r>
            <a:r>
              <a:rPr lang="en-US" altLang="zh-TW" sz="1200" b="0" i="0" u="none" strike="noStrike" kern="1200" dirty="0">
                <a:solidFill>
                  <a:schemeClr val="tx1"/>
                </a:solidFill>
                <a:effectLst/>
                <a:latin typeface="+mn-lt"/>
                <a:ea typeface="+mn-ea"/>
                <a:cs typeface="+mn-cs"/>
              </a:rPr>
              <a:t>Specular MLP</a:t>
            </a:r>
            <a:r>
              <a:rPr lang="zh-TW" altLang="en-US" sz="1200" b="0" i="0" u="none" strike="noStrike" kern="1200" dirty="0">
                <a:solidFill>
                  <a:schemeClr val="tx1"/>
                </a:solidFill>
                <a:effectLst/>
                <a:latin typeface="+mn-lt"/>
                <a:ea typeface="+mn-ea"/>
                <a:cs typeface="+mn-cs"/>
              </a:rPr>
              <a:t>，講解</a:t>
            </a:r>
            <a:r>
              <a:rPr lang="en-US" altLang="zh-TW" sz="1200" b="0" i="0" u="none" strike="noStrike" kern="1200" dirty="0">
                <a:solidFill>
                  <a:schemeClr val="tx1"/>
                </a:solidFill>
                <a:effectLst/>
                <a:latin typeface="+mn-lt"/>
                <a:ea typeface="+mn-ea"/>
                <a:cs typeface="+mn-cs"/>
              </a:rPr>
              <a:t>Specular MLP</a:t>
            </a:r>
            <a:r>
              <a:rPr lang="zh-TW" altLang="en-US" sz="1200" b="0" i="0" u="none" strike="noStrike" kern="1200" dirty="0">
                <a:solidFill>
                  <a:schemeClr val="tx1"/>
                </a:solidFill>
                <a:effectLst/>
                <a:latin typeface="+mn-lt"/>
                <a:ea typeface="+mn-ea"/>
                <a:cs typeface="+mn-cs"/>
              </a:rPr>
              <a:t>的</a:t>
            </a:r>
            <a:r>
              <a:rPr lang="en-US" altLang="zh-TW" sz="1200" b="0" i="0" u="none" strike="noStrike" kern="1200" dirty="0">
                <a:solidFill>
                  <a:schemeClr val="tx1"/>
                </a:solidFill>
                <a:effectLst/>
                <a:latin typeface="+mn-lt"/>
                <a:ea typeface="+mn-ea"/>
                <a:cs typeface="+mn-cs"/>
              </a:rPr>
              <a:t>input</a:t>
            </a:r>
            <a:r>
              <a:rPr lang="zh-TW" altLang="en-US" sz="1200" b="0" i="0" u="none" strike="noStrike" kern="1200" dirty="0">
                <a:solidFill>
                  <a:schemeClr val="tx1"/>
                </a:solidFill>
                <a:effectLst/>
                <a:latin typeface="+mn-lt"/>
                <a:ea typeface="+mn-ea"/>
                <a:cs typeface="+mn-cs"/>
              </a:rPr>
              <a:t>、</a:t>
            </a:r>
            <a:r>
              <a:rPr lang="en-US" altLang="zh-TW" sz="1200" b="0" i="0" u="none" strike="noStrike" kern="1200" dirty="0">
                <a:solidFill>
                  <a:schemeClr val="tx1"/>
                </a:solidFill>
                <a:effectLst/>
                <a:latin typeface="+mn-lt"/>
                <a:ea typeface="+mn-ea"/>
                <a:cs typeface="+mn-cs"/>
              </a:rPr>
              <a:t>output</a:t>
            </a:r>
            <a:r>
              <a:rPr lang="zh-TW" altLang="en-US" sz="1200" b="0" i="0" u="none" strike="noStrike" kern="1200" dirty="0">
                <a:solidFill>
                  <a:schemeClr val="tx1"/>
                </a:solidFill>
                <a:effectLst/>
                <a:latin typeface="+mn-lt"/>
                <a:ea typeface="+mn-ea"/>
                <a:cs typeface="+mn-cs"/>
              </a:rPr>
              <a:t>，以及利用</a:t>
            </a:r>
            <a:r>
              <a:rPr lang="en-US" altLang="zh-TW" sz="1200" b="0" i="0" u="none" strike="noStrike" kern="1200" dirty="0">
                <a:solidFill>
                  <a:schemeClr val="tx1"/>
                </a:solidFill>
                <a:effectLst/>
                <a:latin typeface="+mn-lt"/>
                <a:ea typeface="+mn-ea"/>
                <a:cs typeface="+mn-cs"/>
              </a:rPr>
              <a:t>roughness</a:t>
            </a:r>
            <a:r>
              <a:rPr lang="zh-TW" altLang="en-US" sz="1200" b="0" i="0" u="none" strike="noStrike" kern="1200" dirty="0">
                <a:solidFill>
                  <a:schemeClr val="tx1"/>
                </a:solidFill>
                <a:effectLst/>
                <a:latin typeface="+mn-lt"/>
                <a:ea typeface="+mn-ea"/>
                <a:cs typeface="+mn-cs"/>
              </a:rPr>
              <a:t>乘以</a:t>
            </a:r>
            <a:r>
              <a:rPr lang="en-US" altLang="zh-TW" sz="1200" b="0" i="0" u="none" strike="noStrike" kern="1200" dirty="0">
                <a:solidFill>
                  <a:schemeClr val="tx1"/>
                </a:solidFill>
                <a:effectLst/>
                <a:latin typeface="+mn-lt"/>
                <a:ea typeface="+mn-ea"/>
                <a:cs typeface="+mn-cs"/>
              </a:rPr>
              <a:t>gaussian</a:t>
            </a:r>
            <a:r>
              <a:rPr lang="zh-TW" altLang="en-US" sz="1200" b="0" i="0" u="none" strike="noStrike" kern="1200" dirty="0">
                <a:solidFill>
                  <a:schemeClr val="tx1"/>
                </a:solidFill>
                <a:effectLst/>
                <a:latin typeface="+mn-lt"/>
                <a:ea typeface="+mn-ea"/>
                <a:cs typeface="+mn-cs"/>
              </a:rPr>
              <a:t>的</a:t>
            </a:r>
            <a:r>
              <a:rPr lang="en-US" altLang="zh-TW" sz="1200" b="0" i="0" u="none" strike="noStrike" kern="1200" dirty="0">
                <a:solidFill>
                  <a:schemeClr val="tx1"/>
                </a:solidFill>
                <a:effectLst/>
                <a:latin typeface="+mn-lt"/>
                <a:ea typeface="+mn-ea"/>
                <a:cs typeface="+mn-cs"/>
              </a:rPr>
              <a:t>scale</a:t>
            </a:r>
            <a:r>
              <a:rPr lang="zh-TW" altLang="en-US" sz="1200" b="0" i="0" u="none" strike="noStrike" kern="1200" dirty="0">
                <a:solidFill>
                  <a:schemeClr val="tx1"/>
                </a:solidFill>
                <a:effectLst/>
                <a:latin typeface="+mn-lt"/>
                <a:ea typeface="+mn-ea"/>
                <a:cs typeface="+mn-cs"/>
              </a:rPr>
              <a:t>來模擬每個</a:t>
            </a:r>
            <a:r>
              <a:rPr lang="en-US" altLang="zh-TW" sz="1200" b="0" i="0" u="none" strike="noStrike" kern="1200" dirty="0">
                <a:solidFill>
                  <a:schemeClr val="tx1"/>
                </a:solidFill>
                <a:effectLst/>
                <a:latin typeface="+mn-lt"/>
                <a:ea typeface="+mn-ea"/>
                <a:cs typeface="+mn-cs"/>
              </a:rPr>
              <a:t>gaussian</a:t>
            </a:r>
            <a:r>
              <a:rPr lang="zh-TW" altLang="en-US" sz="1200" b="0" i="0" u="none" strike="noStrike" kern="1200" dirty="0">
                <a:solidFill>
                  <a:schemeClr val="tx1"/>
                </a:solidFill>
                <a:effectLst/>
                <a:latin typeface="+mn-lt"/>
                <a:ea typeface="+mn-ea"/>
                <a:cs typeface="+mn-cs"/>
              </a:rPr>
              <a:t>的表面粗糙度。</a:t>
            </a:r>
            <a:endParaRPr lang="zh-TW" altLang="en-US" dirty="0"/>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15</a:t>
            </a:fld>
            <a:endParaRPr lang="zh-TW" altLang="en-US"/>
          </a:p>
        </p:txBody>
      </p:sp>
    </p:spTree>
    <p:extLst>
      <p:ext uri="{BB962C8B-B14F-4D97-AF65-F5344CB8AC3E}">
        <p14:creationId xmlns:p14="http://schemas.microsoft.com/office/powerpoint/2010/main" val="300122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16</a:t>
            </a:fld>
            <a:endParaRPr lang="zh-TW" altLang="en-US"/>
          </a:p>
        </p:txBody>
      </p:sp>
    </p:spTree>
    <p:extLst>
      <p:ext uri="{BB962C8B-B14F-4D97-AF65-F5344CB8AC3E}">
        <p14:creationId xmlns:p14="http://schemas.microsoft.com/office/powerpoint/2010/main" val="176957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2EDA17E-8F64-4263-B124-3DF33BB07656}" type="slidenum">
              <a:rPr lang="zh-TW" altLang="en-US" smtClean="0"/>
              <a:t>17</a:t>
            </a:fld>
            <a:endParaRPr lang="zh-TW" altLang="en-US"/>
          </a:p>
        </p:txBody>
      </p:sp>
    </p:spTree>
    <p:extLst>
      <p:ext uri="{BB962C8B-B14F-4D97-AF65-F5344CB8AC3E}">
        <p14:creationId xmlns:p14="http://schemas.microsoft.com/office/powerpoint/2010/main" val="196066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BFE5295-87D2-43CD-A68E-E4A81C30727B}"/>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AC6DE12D-9116-43D7-A8BB-455707E829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B16BF063-65E2-452C-B1D6-44289C4005DF}"/>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5" name="頁尾版面配置區 4">
            <a:extLst>
              <a:ext uri="{FF2B5EF4-FFF2-40B4-BE49-F238E27FC236}">
                <a16:creationId xmlns:a16="http://schemas.microsoft.com/office/drawing/2014/main" id="{A6396F27-8CF8-4C33-AE2B-456F5637AA1C}"/>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7016344-4746-4C02-857A-57DC29A812AD}"/>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3110671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A4F62E-4D53-46B1-B9DF-CCBD694A80E5}"/>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C65C8ED1-2EE5-4EDC-9B20-2C770EE22BFC}"/>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E4C23F6-7CA5-4A87-813B-DA92716822CD}"/>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5" name="頁尾版面配置區 4">
            <a:extLst>
              <a:ext uri="{FF2B5EF4-FFF2-40B4-BE49-F238E27FC236}">
                <a16:creationId xmlns:a16="http://schemas.microsoft.com/office/drawing/2014/main" id="{249DC24B-D22F-4355-B246-2E97A12191A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02A70C0-57DD-4945-8EE4-D7B383D8ACD5}"/>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3095161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B6F709E9-DB3F-4193-A0B1-B424ACD52513}"/>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CB2C4B1E-2D25-4ADA-89B2-024DC73D91B8}"/>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5CF32D3-41FD-4E18-9ECE-681956335030}"/>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5" name="頁尾版面配置區 4">
            <a:extLst>
              <a:ext uri="{FF2B5EF4-FFF2-40B4-BE49-F238E27FC236}">
                <a16:creationId xmlns:a16="http://schemas.microsoft.com/office/drawing/2014/main" id="{CAE38DEF-5174-41C2-8C09-F59B84D9D0F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3B291B1-DE39-41D2-822E-27C4EC239FB9}"/>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2909257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644AB6E-5295-437C-9AF1-16A3776FBAA0}"/>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16CC8040-F00A-4E4E-931F-5E8CDA0E3F41}"/>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8643320-D63A-47A7-AFD1-F0BF0A0F69D6}"/>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5" name="頁尾版面配置區 4">
            <a:extLst>
              <a:ext uri="{FF2B5EF4-FFF2-40B4-BE49-F238E27FC236}">
                <a16:creationId xmlns:a16="http://schemas.microsoft.com/office/drawing/2014/main" id="{D1D4B703-4DB3-415E-9DFC-E14A79102B4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9F80DBB-B152-4DA3-B13D-A211D7F2510C}"/>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3915632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8EBF8DC-CE9B-41A5-BF04-DDED637C607D}"/>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ACD466B1-0A11-4544-B4EA-DDCB781066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id="{9CAB13B0-498B-40B4-8BC1-54D30AB97BFC}"/>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5" name="頁尾版面配置區 4">
            <a:extLst>
              <a:ext uri="{FF2B5EF4-FFF2-40B4-BE49-F238E27FC236}">
                <a16:creationId xmlns:a16="http://schemas.microsoft.com/office/drawing/2014/main" id="{E04A2CEF-849D-479C-8E11-54F9D51F469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03F5455-7B90-491F-AE31-5171E1E7C70A}"/>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2425345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97960D-AC48-450B-BE6C-AB14B400B4A5}"/>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A3807D04-5C9E-4903-81FA-595C87C0D7D5}"/>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653D67D9-0EA9-49BA-A232-0D66F9E6289E}"/>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0ED25041-743A-48DF-A642-11619CF61275}"/>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6" name="頁尾版面配置區 5">
            <a:extLst>
              <a:ext uri="{FF2B5EF4-FFF2-40B4-BE49-F238E27FC236}">
                <a16:creationId xmlns:a16="http://schemas.microsoft.com/office/drawing/2014/main" id="{B48B4DEB-65BC-4489-8269-0B6A6DA028CF}"/>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B407D26-9EE0-4A3A-9243-90758ADC0F73}"/>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3993062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A606217-D8C1-4CF2-B718-A8D5BE44CAB2}"/>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67903A6-F80D-4173-A5AD-4E73E43ADA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id="{9DE9BB5F-A550-4D9D-B87C-2959B0679E4E}"/>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4F6F1DCF-CDB3-43F5-8B31-13A89CB814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id="{04107180-5330-4088-8D10-4B58B389EB47}"/>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41573888-271C-4DAC-9CF8-7BFAB64140B1}"/>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8" name="頁尾版面配置區 7">
            <a:extLst>
              <a:ext uri="{FF2B5EF4-FFF2-40B4-BE49-F238E27FC236}">
                <a16:creationId xmlns:a16="http://schemas.microsoft.com/office/drawing/2014/main" id="{BD808ABF-E6B0-48D6-8405-6E076EB3CE0D}"/>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A10A42DA-774B-46DD-B81D-F0D634C0DCFF}"/>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3598370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DA5679-C9E5-4C58-9728-89E035C91A4B}"/>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1D2BC8E3-1818-49CB-A2AE-CD3B9D3244FA}"/>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4" name="頁尾版面配置區 3">
            <a:extLst>
              <a:ext uri="{FF2B5EF4-FFF2-40B4-BE49-F238E27FC236}">
                <a16:creationId xmlns:a16="http://schemas.microsoft.com/office/drawing/2014/main" id="{4775E196-E8B2-4558-9028-5F701D79E2AD}"/>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76503B6A-3918-48A0-944A-1657B9F52C7D}"/>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142246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ABA5F01E-2316-4223-92EC-4A03E90BC97F}"/>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3" name="頁尾版面配置區 2">
            <a:extLst>
              <a:ext uri="{FF2B5EF4-FFF2-40B4-BE49-F238E27FC236}">
                <a16:creationId xmlns:a16="http://schemas.microsoft.com/office/drawing/2014/main" id="{819C50EB-2271-4C70-8351-21611D64BFA0}"/>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EFE2B6DD-FAFA-4395-9571-8024BCF82F6F}"/>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2330274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0C3649-A194-45C4-AFC5-5B099878CE4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117BE58A-B6BA-4190-BC80-4104DB990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8A48C29E-E8BE-4DE0-BDDA-03F7D7E35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C7FCC6D1-B230-435F-95E2-F251B5314430}"/>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6" name="頁尾版面配置區 5">
            <a:extLst>
              <a:ext uri="{FF2B5EF4-FFF2-40B4-BE49-F238E27FC236}">
                <a16:creationId xmlns:a16="http://schemas.microsoft.com/office/drawing/2014/main" id="{BE611F46-BA8E-4338-9E1E-49EA05C25DA2}"/>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15C62D7-5501-4A2A-836E-458818497BCE}"/>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19017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44B49BC-9E1B-41CC-8E62-A49DA58CD60B}"/>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16B30BEE-E1EB-48B5-97F5-1C05564EF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9A14A8DA-D07E-4B6C-B44B-9ECE55590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id="{28D4A19B-B791-4C3F-9C89-D41CEEC9850A}"/>
              </a:ext>
            </a:extLst>
          </p:cNvPr>
          <p:cNvSpPr>
            <a:spLocks noGrp="1"/>
          </p:cNvSpPr>
          <p:nvPr>
            <p:ph type="dt" sz="half" idx="10"/>
          </p:nvPr>
        </p:nvSpPr>
        <p:spPr/>
        <p:txBody>
          <a:bodyPr/>
          <a:lstStyle/>
          <a:p>
            <a:fld id="{62B6E019-D2A9-4B27-B654-9337E06AB81C}" type="datetimeFigureOut">
              <a:rPr lang="zh-TW" altLang="en-US" smtClean="0"/>
              <a:t>2024/6/3</a:t>
            </a:fld>
            <a:endParaRPr lang="zh-TW" altLang="en-US"/>
          </a:p>
        </p:txBody>
      </p:sp>
      <p:sp>
        <p:nvSpPr>
          <p:cNvPr id="6" name="頁尾版面配置區 5">
            <a:extLst>
              <a:ext uri="{FF2B5EF4-FFF2-40B4-BE49-F238E27FC236}">
                <a16:creationId xmlns:a16="http://schemas.microsoft.com/office/drawing/2014/main" id="{7EA7EABC-C2BE-4227-8A6D-704E32D63B6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9DB6253-CC06-4CA1-A28B-7D63788A06DE}"/>
              </a:ext>
            </a:extLst>
          </p:cNvPr>
          <p:cNvSpPr>
            <a:spLocks noGrp="1"/>
          </p:cNvSpPr>
          <p:nvPr>
            <p:ph type="sldNum" sz="quarter" idx="12"/>
          </p:nvPr>
        </p:nvSpPr>
        <p:spPr/>
        <p:txBody>
          <a:body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3469039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4235FA8-AB24-4D04-92A8-02DE614958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600E8FA-C098-4CC0-9845-67716296B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FED4495-6DEC-46E2-A5CF-1278FC8DB8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6E019-D2A9-4B27-B654-9337E06AB81C}" type="datetimeFigureOut">
              <a:rPr lang="zh-TW" altLang="en-US" smtClean="0"/>
              <a:t>2024/6/3</a:t>
            </a:fld>
            <a:endParaRPr lang="zh-TW" altLang="en-US"/>
          </a:p>
        </p:txBody>
      </p:sp>
      <p:sp>
        <p:nvSpPr>
          <p:cNvPr id="5" name="頁尾版面配置區 4">
            <a:extLst>
              <a:ext uri="{FF2B5EF4-FFF2-40B4-BE49-F238E27FC236}">
                <a16:creationId xmlns:a16="http://schemas.microsoft.com/office/drawing/2014/main" id="{B5CB30CB-5EBB-4D13-8F41-F23BFD6A8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57095DD-B41B-4670-99FF-CF858E4730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18449-818F-4208-AD4B-CE3109941945}" type="slidenum">
              <a:rPr lang="zh-TW" altLang="en-US" smtClean="0"/>
              <a:t>‹#›</a:t>
            </a:fld>
            <a:endParaRPr lang="zh-TW" altLang="en-US"/>
          </a:p>
        </p:txBody>
      </p:sp>
    </p:spTree>
    <p:extLst>
      <p:ext uri="{BB962C8B-B14F-4D97-AF65-F5344CB8AC3E}">
        <p14:creationId xmlns:p14="http://schemas.microsoft.com/office/powerpoint/2010/main" val="1655743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3000CC-AA1A-4E8C-A9FC-C0759163F0D1}"/>
              </a:ext>
            </a:extLst>
          </p:cNvPr>
          <p:cNvSpPr>
            <a:spLocks noGrp="1"/>
          </p:cNvSpPr>
          <p:nvPr>
            <p:ph type="ctrTitle"/>
          </p:nvPr>
        </p:nvSpPr>
        <p:spPr>
          <a:xfrm>
            <a:off x="730624" y="1734391"/>
            <a:ext cx="10874188" cy="2387600"/>
          </a:xfrm>
        </p:spPr>
        <p:txBody>
          <a:bodyPr>
            <a:normAutofit/>
          </a:bodyPr>
          <a:lstStyle/>
          <a:p>
            <a:r>
              <a:rPr lang="zh-TW" altLang="zh-TW" dirty="0">
                <a:latin typeface="Times New Roman" panose="02020603050405020304" pitchFamily="18" charset="0"/>
                <a:cs typeface="Times New Roman" panose="02020603050405020304" pitchFamily="18" charset="0"/>
              </a:rPr>
              <a:t>DS3DGS: Dynamic Specular 3D Gaussian Splatting</a:t>
            </a:r>
            <a:endParaRPr lang="zh-TW" altLang="en-US" b="1" dirty="0">
              <a:latin typeface="Times New Roman" panose="02020603050405020304" pitchFamily="18" charset="0"/>
              <a:cs typeface="Times New Roman" panose="02020603050405020304" pitchFamily="18" charset="0"/>
            </a:endParaRPr>
          </a:p>
        </p:txBody>
      </p:sp>
      <p:sp>
        <p:nvSpPr>
          <p:cNvPr id="7" name="文字方塊 6">
            <a:extLst>
              <a:ext uri="{FF2B5EF4-FFF2-40B4-BE49-F238E27FC236}">
                <a16:creationId xmlns:a16="http://schemas.microsoft.com/office/drawing/2014/main" id="{9BE062DC-A343-4F85-B172-2326B929391B}"/>
              </a:ext>
            </a:extLst>
          </p:cNvPr>
          <p:cNvSpPr txBox="1"/>
          <p:nvPr/>
        </p:nvSpPr>
        <p:spPr>
          <a:xfrm>
            <a:off x="3746500" y="5266267"/>
            <a:ext cx="4699000" cy="954107"/>
          </a:xfrm>
          <a:prstGeom prst="rect">
            <a:avLst/>
          </a:prstGeom>
          <a:noFill/>
        </p:spPr>
        <p:txBody>
          <a:bodyPr wrap="square" rtlCol="0">
            <a:spAutoFit/>
          </a:bodyPr>
          <a:lstStyle/>
          <a:p>
            <a:pPr algn="ctr"/>
            <a:r>
              <a:rPr lang="en-US" altLang="zh-TW" sz="2800" dirty="0">
                <a:latin typeface="Times New Roman" panose="02020603050405020304" pitchFamily="18" charset="0"/>
                <a:cs typeface="Times New Roman" panose="02020603050405020304" pitchFamily="18" charset="0"/>
              </a:rPr>
              <a:t>Chen-Wei Chang</a:t>
            </a:r>
          </a:p>
          <a:p>
            <a:pPr algn="ct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Zheng-</a:t>
            </a:r>
            <a:r>
              <a:rPr lang="en-US" altLang="zh-TW" sz="2800" dirty="0" err="1">
                <a:latin typeface="Times New Roman" panose="02020603050405020304" pitchFamily="18" charset="0"/>
                <a:ea typeface="標楷體" panose="03000509000000000000" pitchFamily="65" charset="-120"/>
                <a:cs typeface="Times New Roman" panose="02020603050405020304" pitchFamily="18" charset="0"/>
              </a:rPr>
              <a:t>Xiu</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800" dirty="0" err="1">
                <a:latin typeface="Times New Roman" panose="02020603050405020304" pitchFamily="18" charset="0"/>
                <a:ea typeface="標楷體" panose="03000509000000000000" pitchFamily="65" charset="-120"/>
                <a:cs typeface="Times New Roman" panose="02020603050405020304" pitchFamily="18" charset="0"/>
              </a:rPr>
              <a:t>Zhuo</a:t>
            </a: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029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6C320D-3401-4928-8F0E-09C893E4737F}"/>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Deformed 3D Gaussians</a:t>
            </a:r>
            <a:endParaRPr lang="zh-TW" altLang="en-US" dirty="0">
              <a:latin typeface="Times New Roman" panose="02020603050405020304" pitchFamily="18" charset="0"/>
              <a:cs typeface="Times New Roman" panose="02020603050405020304" pitchFamily="18" charset="0"/>
            </a:endParaRPr>
          </a:p>
        </p:txBody>
      </p:sp>
      <p:sp>
        <p:nvSpPr>
          <p:cNvPr id="6" name="Google Shape;98;p14">
            <a:extLst>
              <a:ext uri="{FF2B5EF4-FFF2-40B4-BE49-F238E27FC236}">
                <a16:creationId xmlns:a16="http://schemas.microsoft.com/office/drawing/2014/main" id="{A1DEDF49-9229-403A-A712-0C1EF0B524A0}"/>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DS3DGS Overview </a:t>
            </a:r>
          </a:p>
        </p:txBody>
      </p:sp>
      <p:pic>
        <p:nvPicPr>
          <p:cNvPr id="15" name="Google Shape;80;p17">
            <a:extLst>
              <a:ext uri="{FF2B5EF4-FFF2-40B4-BE49-F238E27FC236}">
                <a16:creationId xmlns:a16="http://schemas.microsoft.com/office/drawing/2014/main" id="{94514AEC-0FE5-405B-B104-9780136F60E5}"/>
              </a:ext>
            </a:extLst>
          </p:cNvPr>
          <p:cNvPicPr preferRelativeResize="0"/>
          <p:nvPr/>
        </p:nvPicPr>
        <p:blipFill>
          <a:blip r:embed="rId2">
            <a:alphaModFix/>
          </a:blip>
          <a:stretch>
            <a:fillRect/>
          </a:stretch>
        </p:blipFill>
        <p:spPr>
          <a:xfrm>
            <a:off x="4262763" y="4908572"/>
            <a:ext cx="3666471" cy="323850"/>
          </a:xfrm>
          <a:prstGeom prst="rect">
            <a:avLst/>
          </a:prstGeom>
          <a:noFill/>
          <a:ln>
            <a:noFill/>
          </a:ln>
        </p:spPr>
      </p:pic>
      <p:pic>
        <p:nvPicPr>
          <p:cNvPr id="16" name="Google Shape;81;p17">
            <a:extLst>
              <a:ext uri="{FF2B5EF4-FFF2-40B4-BE49-F238E27FC236}">
                <a16:creationId xmlns:a16="http://schemas.microsoft.com/office/drawing/2014/main" id="{2EE3BA3A-287E-4CF3-BB06-9E7B5C2EEF74}"/>
              </a:ext>
            </a:extLst>
          </p:cNvPr>
          <p:cNvPicPr preferRelativeResize="0"/>
          <p:nvPr/>
        </p:nvPicPr>
        <p:blipFill>
          <a:blip r:embed="rId3">
            <a:alphaModFix/>
          </a:blip>
          <a:stretch>
            <a:fillRect/>
          </a:stretch>
        </p:blipFill>
        <p:spPr>
          <a:xfrm>
            <a:off x="5381624" y="5761842"/>
            <a:ext cx="1428750" cy="323850"/>
          </a:xfrm>
          <a:prstGeom prst="rect">
            <a:avLst/>
          </a:prstGeom>
          <a:noFill/>
          <a:ln>
            <a:noFill/>
          </a:ln>
        </p:spPr>
      </p:pic>
      <p:sp>
        <p:nvSpPr>
          <p:cNvPr id="17" name="Google Shape;82;p17">
            <a:extLst>
              <a:ext uri="{FF2B5EF4-FFF2-40B4-BE49-F238E27FC236}">
                <a16:creationId xmlns:a16="http://schemas.microsoft.com/office/drawing/2014/main" id="{2490251E-6638-4B6D-A368-5735E4136977}"/>
              </a:ext>
            </a:extLst>
          </p:cNvPr>
          <p:cNvSpPr txBox="1"/>
          <p:nvPr/>
        </p:nvSpPr>
        <p:spPr>
          <a:xfrm>
            <a:off x="8572108" y="4880927"/>
            <a:ext cx="888000" cy="32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TW" sz="1800" dirty="0">
                <a:solidFill>
                  <a:schemeClr val="dk1"/>
                </a:solidFill>
              </a:rPr>
              <a:t>(1)</a:t>
            </a:r>
            <a:endParaRPr sz="1800" dirty="0">
              <a:solidFill>
                <a:schemeClr val="dk1"/>
              </a:solidFill>
            </a:endParaRPr>
          </a:p>
        </p:txBody>
      </p:sp>
      <p:sp>
        <p:nvSpPr>
          <p:cNvPr id="18" name="Google Shape;83;p17">
            <a:extLst>
              <a:ext uri="{FF2B5EF4-FFF2-40B4-BE49-F238E27FC236}">
                <a16:creationId xmlns:a16="http://schemas.microsoft.com/office/drawing/2014/main" id="{D5A46201-901A-48AD-B27C-F874D4370062}"/>
              </a:ext>
            </a:extLst>
          </p:cNvPr>
          <p:cNvSpPr txBox="1"/>
          <p:nvPr/>
        </p:nvSpPr>
        <p:spPr>
          <a:xfrm>
            <a:off x="8572108" y="5692917"/>
            <a:ext cx="68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a:solidFill>
                  <a:schemeClr val="dk1"/>
                </a:solidFill>
              </a:rPr>
              <a:t>(2)</a:t>
            </a:r>
            <a:endParaRPr sz="1800">
              <a:solidFill>
                <a:schemeClr val="dk1"/>
              </a:solidFill>
            </a:endParaRPr>
          </a:p>
        </p:txBody>
      </p:sp>
      <p:pic>
        <p:nvPicPr>
          <p:cNvPr id="19" name="圖片 18">
            <a:extLst>
              <a:ext uri="{FF2B5EF4-FFF2-40B4-BE49-F238E27FC236}">
                <a16:creationId xmlns:a16="http://schemas.microsoft.com/office/drawing/2014/main" id="{4EA40112-3FB6-4511-8F0F-531D1291D9CF}"/>
              </a:ext>
            </a:extLst>
          </p:cNvPr>
          <p:cNvPicPr>
            <a:picLocks noChangeAspect="1"/>
          </p:cNvPicPr>
          <p:nvPr/>
        </p:nvPicPr>
        <p:blipFill>
          <a:blip r:embed="rId4"/>
          <a:stretch>
            <a:fillRect/>
          </a:stretch>
        </p:blipFill>
        <p:spPr>
          <a:xfrm>
            <a:off x="3470138" y="1575307"/>
            <a:ext cx="5535175" cy="2984267"/>
          </a:xfrm>
          <a:prstGeom prst="rect">
            <a:avLst/>
          </a:prstGeom>
        </p:spPr>
      </p:pic>
    </p:spTree>
    <p:extLst>
      <p:ext uri="{BB962C8B-B14F-4D97-AF65-F5344CB8AC3E}">
        <p14:creationId xmlns:p14="http://schemas.microsoft.com/office/powerpoint/2010/main" val="29963365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6C320D-3401-4928-8F0E-09C893E4737F}"/>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Render color</a:t>
            </a:r>
            <a:endParaRPr lang="zh-TW" altLang="en-US" dirty="0">
              <a:latin typeface="Times New Roman" panose="02020603050405020304" pitchFamily="18" charset="0"/>
              <a:cs typeface="Times New Roman" panose="02020603050405020304" pitchFamily="18" charset="0"/>
            </a:endParaRPr>
          </a:p>
        </p:txBody>
      </p:sp>
      <p:sp>
        <p:nvSpPr>
          <p:cNvPr id="6" name="Google Shape;98;p14">
            <a:extLst>
              <a:ext uri="{FF2B5EF4-FFF2-40B4-BE49-F238E27FC236}">
                <a16:creationId xmlns:a16="http://schemas.microsoft.com/office/drawing/2014/main" id="{A1DEDF49-9229-403A-A712-0C1EF0B524A0}"/>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DS3DGS Overview </a:t>
            </a:r>
          </a:p>
        </p:txBody>
      </p:sp>
      <p:pic>
        <p:nvPicPr>
          <p:cNvPr id="3" name="圖片 2">
            <a:extLst>
              <a:ext uri="{FF2B5EF4-FFF2-40B4-BE49-F238E27FC236}">
                <a16:creationId xmlns:a16="http://schemas.microsoft.com/office/drawing/2014/main" id="{B3FAD22B-7DD1-4BC9-AA27-E31CFB1E4756}"/>
              </a:ext>
            </a:extLst>
          </p:cNvPr>
          <p:cNvPicPr>
            <a:picLocks noChangeAspect="1"/>
          </p:cNvPicPr>
          <p:nvPr/>
        </p:nvPicPr>
        <p:blipFill>
          <a:blip r:embed="rId2"/>
          <a:stretch>
            <a:fillRect/>
          </a:stretch>
        </p:blipFill>
        <p:spPr>
          <a:xfrm>
            <a:off x="2780357" y="2676043"/>
            <a:ext cx="6631285" cy="2647626"/>
          </a:xfrm>
          <a:prstGeom prst="rect">
            <a:avLst/>
          </a:prstGeom>
        </p:spPr>
      </p:pic>
    </p:spTree>
    <p:extLst>
      <p:ext uri="{BB962C8B-B14F-4D97-AF65-F5344CB8AC3E}">
        <p14:creationId xmlns:p14="http://schemas.microsoft.com/office/powerpoint/2010/main" val="3621702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3007E4-E360-41AE-ABED-30F4B20FD1BE}"/>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Diffuse color </a:t>
            </a:r>
            <a:endParaRPr lang="zh-TW" altLang="en-US" dirty="0">
              <a:latin typeface="Times New Roman" panose="02020603050405020304" pitchFamily="18" charset="0"/>
              <a:cs typeface="Times New Roman" panose="02020603050405020304" pitchFamily="18" charset="0"/>
            </a:endParaRPr>
          </a:p>
        </p:txBody>
      </p:sp>
      <p:sp>
        <p:nvSpPr>
          <p:cNvPr id="16" name="Google Shape;98;p14">
            <a:extLst>
              <a:ext uri="{FF2B5EF4-FFF2-40B4-BE49-F238E27FC236}">
                <a16:creationId xmlns:a16="http://schemas.microsoft.com/office/drawing/2014/main" id="{02B1857C-1040-4FEA-9455-4A2F72F56297}"/>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DS3DGS Overview </a:t>
            </a:r>
          </a:p>
        </p:txBody>
      </p:sp>
      <p:pic>
        <p:nvPicPr>
          <p:cNvPr id="6" name="圖片 5">
            <a:extLst>
              <a:ext uri="{FF2B5EF4-FFF2-40B4-BE49-F238E27FC236}">
                <a16:creationId xmlns:a16="http://schemas.microsoft.com/office/drawing/2014/main" id="{C89FCF39-98C8-4819-9673-FA547F247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076" y="867784"/>
            <a:ext cx="2561216" cy="2561216"/>
          </a:xfrm>
          <a:prstGeom prst="rect">
            <a:avLst/>
          </a:prstGeom>
        </p:spPr>
      </p:pic>
      <p:pic>
        <p:nvPicPr>
          <p:cNvPr id="7" name="圖片 6">
            <a:extLst>
              <a:ext uri="{FF2B5EF4-FFF2-40B4-BE49-F238E27FC236}">
                <a16:creationId xmlns:a16="http://schemas.microsoft.com/office/drawing/2014/main" id="{74A6BB95-89BE-4245-857F-4BC923E27EED}"/>
              </a:ext>
            </a:extLst>
          </p:cNvPr>
          <p:cNvPicPr>
            <a:picLocks noChangeAspect="1"/>
          </p:cNvPicPr>
          <p:nvPr/>
        </p:nvPicPr>
        <p:blipFill>
          <a:blip r:embed="rId4"/>
          <a:stretch>
            <a:fillRect/>
          </a:stretch>
        </p:blipFill>
        <p:spPr>
          <a:xfrm>
            <a:off x="608240" y="1954887"/>
            <a:ext cx="5487760" cy="3503610"/>
          </a:xfrm>
          <a:prstGeom prst="rect">
            <a:avLst/>
          </a:prstGeom>
        </p:spPr>
      </p:pic>
      <p:sp>
        <p:nvSpPr>
          <p:cNvPr id="10" name="矩形 9">
            <a:extLst>
              <a:ext uri="{FF2B5EF4-FFF2-40B4-BE49-F238E27FC236}">
                <a16:creationId xmlns:a16="http://schemas.microsoft.com/office/drawing/2014/main" id="{BC9D606C-D72F-4956-ABCF-0F9F7BECE60D}"/>
              </a:ext>
            </a:extLst>
          </p:cNvPr>
          <p:cNvSpPr/>
          <p:nvPr/>
        </p:nvSpPr>
        <p:spPr>
          <a:xfrm>
            <a:off x="838200" y="1887111"/>
            <a:ext cx="1672441" cy="15418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D65D5BBF-2E32-4A92-A052-AAC971BA61AC}"/>
              </a:ext>
            </a:extLst>
          </p:cNvPr>
          <p:cNvSpPr/>
          <p:nvPr/>
        </p:nvSpPr>
        <p:spPr>
          <a:xfrm>
            <a:off x="6810738" y="3529548"/>
            <a:ext cx="4801892" cy="646331"/>
          </a:xfrm>
          <a:prstGeom prst="rect">
            <a:avLst/>
          </a:prstGeom>
        </p:spPr>
        <p:txBody>
          <a:bodyPr wrap="square">
            <a:spAutoFit/>
          </a:bodyPr>
          <a:lstStyle/>
          <a:p>
            <a:pPr algn="ctr"/>
            <a:r>
              <a:rPr lang="en-US" altLang="zh-TW" dirty="0">
                <a:solidFill>
                  <a:srgbClr val="202122"/>
                </a:solidFill>
                <a:latin typeface="Times New Roman" panose="02020603050405020304" pitchFamily="18" charset="0"/>
                <a:cs typeface="Times New Roman" panose="02020603050405020304" pitchFamily="18" charset="0"/>
              </a:rPr>
              <a:t>Visual representations of the first few real spherical harmonics.</a:t>
            </a:r>
            <a:endParaRPr lang="zh-TW" altLang="en-US" dirty="0">
              <a:latin typeface="Times New Roman" panose="02020603050405020304" pitchFamily="18" charset="0"/>
              <a:cs typeface="Times New Roman" panose="02020603050405020304" pitchFamily="18" charset="0"/>
            </a:endParaRPr>
          </a:p>
        </p:txBody>
      </p:sp>
      <p:pic>
        <p:nvPicPr>
          <p:cNvPr id="9" name="圖片 8">
            <a:extLst>
              <a:ext uri="{FF2B5EF4-FFF2-40B4-BE49-F238E27FC236}">
                <a16:creationId xmlns:a16="http://schemas.microsoft.com/office/drawing/2014/main" id="{589DABFC-7B03-4BCB-A7BD-30925473DC41}"/>
              </a:ext>
            </a:extLst>
          </p:cNvPr>
          <p:cNvPicPr>
            <a:picLocks noChangeAspect="1"/>
          </p:cNvPicPr>
          <p:nvPr/>
        </p:nvPicPr>
        <p:blipFill>
          <a:blip r:embed="rId5"/>
          <a:stretch>
            <a:fillRect/>
          </a:stretch>
        </p:blipFill>
        <p:spPr>
          <a:xfrm>
            <a:off x="7141477" y="4714784"/>
            <a:ext cx="4140413" cy="1778091"/>
          </a:xfrm>
          <a:prstGeom prst="rect">
            <a:avLst/>
          </a:prstGeom>
        </p:spPr>
      </p:pic>
    </p:spTree>
    <p:extLst>
      <p:ext uri="{BB962C8B-B14F-4D97-AF65-F5344CB8AC3E}">
        <p14:creationId xmlns:p14="http://schemas.microsoft.com/office/powerpoint/2010/main" val="23218901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3007E4-E360-41AE-ABED-30F4B20FD1BE}"/>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Specular color : </a:t>
            </a:r>
            <a:r>
              <a:rPr lang="zh-TW" altLang="zh-TW" dirty="0">
                <a:latin typeface="Times New Roman" panose="02020603050405020304" pitchFamily="18" charset="0"/>
                <a:cs typeface="Times New Roman" panose="02020603050405020304" pitchFamily="18" charset="0"/>
              </a:rPr>
              <a:t>Normal Estimation</a:t>
            </a:r>
            <a:endParaRPr lang="zh-TW" altLang="en-US" dirty="0">
              <a:latin typeface="Times New Roman" panose="02020603050405020304" pitchFamily="18" charset="0"/>
              <a:cs typeface="Times New Roman" panose="02020603050405020304" pitchFamily="18" charset="0"/>
            </a:endParaRPr>
          </a:p>
        </p:txBody>
      </p:sp>
      <p:sp>
        <p:nvSpPr>
          <p:cNvPr id="16" name="Google Shape;98;p14">
            <a:extLst>
              <a:ext uri="{FF2B5EF4-FFF2-40B4-BE49-F238E27FC236}">
                <a16:creationId xmlns:a16="http://schemas.microsoft.com/office/drawing/2014/main" id="{02B1857C-1040-4FEA-9455-4A2F72F56297}"/>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DS3DGS Overview </a:t>
            </a:r>
          </a:p>
        </p:txBody>
      </p:sp>
      <p:pic>
        <p:nvPicPr>
          <p:cNvPr id="17" name="Google Shape;89;p18">
            <a:extLst>
              <a:ext uri="{FF2B5EF4-FFF2-40B4-BE49-F238E27FC236}">
                <a16:creationId xmlns:a16="http://schemas.microsoft.com/office/drawing/2014/main" id="{5FE2F0B1-BC77-4AC1-9420-D1F8B5CFC4FA}"/>
              </a:ext>
            </a:extLst>
          </p:cNvPr>
          <p:cNvPicPr preferRelativeResize="0"/>
          <p:nvPr/>
        </p:nvPicPr>
        <p:blipFill>
          <a:blip r:embed="rId3">
            <a:alphaModFix/>
          </a:blip>
          <a:stretch>
            <a:fillRect/>
          </a:stretch>
        </p:blipFill>
        <p:spPr>
          <a:xfrm>
            <a:off x="5306592" y="2748931"/>
            <a:ext cx="6487620" cy="2760717"/>
          </a:xfrm>
          <a:prstGeom prst="rect">
            <a:avLst/>
          </a:prstGeom>
          <a:noFill/>
          <a:ln>
            <a:noFill/>
          </a:ln>
        </p:spPr>
      </p:pic>
      <p:pic>
        <p:nvPicPr>
          <p:cNvPr id="3" name="圖片 2">
            <a:extLst>
              <a:ext uri="{FF2B5EF4-FFF2-40B4-BE49-F238E27FC236}">
                <a16:creationId xmlns:a16="http://schemas.microsoft.com/office/drawing/2014/main" id="{0B15F982-9D5F-40FE-9A89-0A406CDD7B05}"/>
              </a:ext>
            </a:extLst>
          </p:cNvPr>
          <p:cNvPicPr>
            <a:picLocks noChangeAspect="1"/>
          </p:cNvPicPr>
          <p:nvPr/>
        </p:nvPicPr>
        <p:blipFill>
          <a:blip r:embed="rId4"/>
          <a:stretch>
            <a:fillRect/>
          </a:stretch>
        </p:blipFill>
        <p:spPr>
          <a:xfrm>
            <a:off x="838200" y="3265002"/>
            <a:ext cx="2938706" cy="1921188"/>
          </a:xfrm>
          <a:prstGeom prst="rect">
            <a:avLst/>
          </a:prstGeom>
        </p:spPr>
      </p:pic>
      <p:sp>
        <p:nvSpPr>
          <p:cNvPr id="4" name="箭號: 向右 3">
            <a:extLst>
              <a:ext uri="{FF2B5EF4-FFF2-40B4-BE49-F238E27FC236}">
                <a16:creationId xmlns:a16="http://schemas.microsoft.com/office/drawing/2014/main" id="{3ACEA44E-7312-451A-9751-99E6255C1F09}"/>
              </a:ext>
            </a:extLst>
          </p:cNvPr>
          <p:cNvSpPr/>
          <p:nvPr/>
        </p:nvSpPr>
        <p:spPr>
          <a:xfrm>
            <a:off x="4200041" y="4300780"/>
            <a:ext cx="813661" cy="17048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50846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3007E4-E360-41AE-ABED-30F4B20FD1BE}"/>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Specular color : </a:t>
            </a:r>
            <a:r>
              <a:rPr lang="zh-TW" altLang="zh-TW" dirty="0">
                <a:latin typeface="Times New Roman" panose="02020603050405020304" pitchFamily="18" charset="0"/>
                <a:cs typeface="Times New Roman" panose="02020603050405020304" pitchFamily="18" charset="0"/>
              </a:rPr>
              <a:t>Normal Estimation</a:t>
            </a:r>
            <a:endParaRPr lang="zh-TW" altLang="en-US" dirty="0">
              <a:latin typeface="Times New Roman" panose="02020603050405020304" pitchFamily="18" charset="0"/>
              <a:cs typeface="Times New Roman" panose="02020603050405020304" pitchFamily="18" charset="0"/>
            </a:endParaRPr>
          </a:p>
        </p:txBody>
      </p:sp>
      <p:sp>
        <p:nvSpPr>
          <p:cNvPr id="16" name="Google Shape;98;p14">
            <a:extLst>
              <a:ext uri="{FF2B5EF4-FFF2-40B4-BE49-F238E27FC236}">
                <a16:creationId xmlns:a16="http://schemas.microsoft.com/office/drawing/2014/main" id="{02B1857C-1040-4FEA-9455-4A2F72F56297}"/>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panose="02020603050405020304" pitchFamily="18" charset="0"/>
                <a:ea typeface="Times New Roman"/>
                <a:cs typeface="Times New Roman" panose="02020603050405020304" pitchFamily="18" charset="0"/>
                <a:sym typeface="Times New Roman"/>
              </a:rPr>
              <a:t>DS3DGS Overview </a:t>
            </a:r>
          </a:p>
        </p:txBody>
      </p:sp>
      <p:sp>
        <p:nvSpPr>
          <p:cNvPr id="6" name="Google Shape;113;p21">
            <a:extLst>
              <a:ext uri="{FF2B5EF4-FFF2-40B4-BE49-F238E27FC236}">
                <a16:creationId xmlns:a16="http://schemas.microsoft.com/office/drawing/2014/main" id="{6A4CDA22-5954-410E-B7F3-CCA759A55470}"/>
              </a:ext>
            </a:extLst>
          </p:cNvPr>
          <p:cNvSpPr txBox="1"/>
          <p:nvPr/>
        </p:nvSpPr>
        <p:spPr>
          <a:xfrm>
            <a:off x="7143648" y="5294943"/>
            <a:ext cx="68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dirty="0">
                <a:solidFill>
                  <a:schemeClr val="dk1"/>
                </a:solidFill>
                <a:latin typeface="Times New Roman" panose="02020603050405020304" pitchFamily="18" charset="0"/>
                <a:cs typeface="Times New Roman" panose="02020603050405020304" pitchFamily="18" charset="0"/>
              </a:rPr>
              <a:t>(6)</a:t>
            </a:r>
            <a:endParaRPr sz="1800" dirty="0">
              <a:solidFill>
                <a:schemeClr val="dk1"/>
              </a:solidFill>
              <a:latin typeface="Times New Roman" panose="02020603050405020304" pitchFamily="18" charset="0"/>
              <a:cs typeface="Times New Roman" panose="02020603050405020304" pitchFamily="18" charset="0"/>
            </a:endParaRPr>
          </a:p>
        </p:txBody>
      </p:sp>
      <p:sp>
        <p:nvSpPr>
          <p:cNvPr id="7" name="Google Shape;114;p21">
            <a:extLst>
              <a:ext uri="{FF2B5EF4-FFF2-40B4-BE49-F238E27FC236}">
                <a16:creationId xmlns:a16="http://schemas.microsoft.com/office/drawing/2014/main" id="{61EC659A-AF00-4A0A-ADAE-901254908AB2}"/>
              </a:ext>
            </a:extLst>
          </p:cNvPr>
          <p:cNvSpPr txBox="1"/>
          <p:nvPr/>
        </p:nvSpPr>
        <p:spPr>
          <a:xfrm>
            <a:off x="7143648" y="6049836"/>
            <a:ext cx="68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dirty="0">
                <a:solidFill>
                  <a:schemeClr val="dk1"/>
                </a:solidFill>
                <a:latin typeface="Times New Roman" panose="02020603050405020304" pitchFamily="18" charset="0"/>
                <a:cs typeface="Times New Roman" panose="02020603050405020304" pitchFamily="18" charset="0"/>
              </a:rPr>
              <a:t>(7)</a:t>
            </a:r>
            <a:endParaRPr sz="1800" dirty="0">
              <a:solidFill>
                <a:schemeClr val="dk1"/>
              </a:solidFill>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E184E564-46B8-4A49-986E-27ABFDCFB58C}"/>
              </a:ext>
            </a:extLst>
          </p:cNvPr>
          <p:cNvPicPr>
            <a:picLocks noChangeAspect="1"/>
          </p:cNvPicPr>
          <p:nvPr/>
        </p:nvPicPr>
        <p:blipFill>
          <a:blip r:embed="rId3"/>
          <a:stretch>
            <a:fillRect/>
          </a:stretch>
        </p:blipFill>
        <p:spPr>
          <a:xfrm>
            <a:off x="4090710" y="5347068"/>
            <a:ext cx="1945482" cy="409575"/>
          </a:xfrm>
          <a:prstGeom prst="rect">
            <a:avLst/>
          </a:prstGeom>
        </p:spPr>
      </p:pic>
      <p:pic>
        <p:nvPicPr>
          <p:cNvPr id="5" name="圖片 4">
            <a:extLst>
              <a:ext uri="{FF2B5EF4-FFF2-40B4-BE49-F238E27FC236}">
                <a16:creationId xmlns:a16="http://schemas.microsoft.com/office/drawing/2014/main" id="{EBB512CB-15BB-431E-9CF4-C6A57F6E1ED0}"/>
              </a:ext>
            </a:extLst>
          </p:cNvPr>
          <p:cNvPicPr>
            <a:picLocks noChangeAspect="1"/>
          </p:cNvPicPr>
          <p:nvPr/>
        </p:nvPicPr>
        <p:blipFill>
          <a:blip r:embed="rId4"/>
          <a:stretch>
            <a:fillRect/>
          </a:stretch>
        </p:blipFill>
        <p:spPr>
          <a:xfrm>
            <a:off x="3928516" y="5921902"/>
            <a:ext cx="2320887" cy="717569"/>
          </a:xfrm>
          <a:prstGeom prst="rect">
            <a:avLst/>
          </a:prstGeom>
        </p:spPr>
      </p:pic>
      <p:pic>
        <p:nvPicPr>
          <p:cNvPr id="8" name="圖片 7">
            <a:extLst>
              <a:ext uri="{FF2B5EF4-FFF2-40B4-BE49-F238E27FC236}">
                <a16:creationId xmlns:a16="http://schemas.microsoft.com/office/drawing/2014/main" id="{40FDE847-069A-470C-AA1F-5A446ADADD97}"/>
              </a:ext>
            </a:extLst>
          </p:cNvPr>
          <p:cNvPicPr>
            <a:picLocks noChangeAspect="1"/>
          </p:cNvPicPr>
          <p:nvPr/>
        </p:nvPicPr>
        <p:blipFill>
          <a:blip r:embed="rId5"/>
          <a:stretch>
            <a:fillRect/>
          </a:stretch>
        </p:blipFill>
        <p:spPr>
          <a:xfrm>
            <a:off x="64194" y="1510932"/>
            <a:ext cx="8560614" cy="1933462"/>
          </a:xfrm>
          <a:prstGeom prst="rect">
            <a:avLst/>
          </a:prstGeom>
        </p:spPr>
      </p:pic>
      <p:pic>
        <p:nvPicPr>
          <p:cNvPr id="9" name="圖片 8">
            <a:extLst>
              <a:ext uri="{FF2B5EF4-FFF2-40B4-BE49-F238E27FC236}">
                <a16:creationId xmlns:a16="http://schemas.microsoft.com/office/drawing/2014/main" id="{FB7B824D-BC09-44E3-9AE8-28A37F77D591}"/>
              </a:ext>
            </a:extLst>
          </p:cNvPr>
          <p:cNvPicPr>
            <a:picLocks noChangeAspect="1"/>
          </p:cNvPicPr>
          <p:nvPr/>
        </p:nvPicPr>
        <p:blipFill>
          <a:blip r:embed="rId6"/>
          <a:stretch>
            <a:fillRect/>
          </a:stretch>
        </p:blipFill>
        <p:spPr>
          <a:xfrm>
            <a:off x="7976222" y="3429000"/>
            <a:ext cx="3763744" cy="1693684"/>
          </a:xfrm>
          <a:prstGeom prst="rect">
            <a:avLst/>
          </a:prstGeom>
        </p:spPr>
      </p:pic>
    </p:spTree>
    <p:extLst>
      <p:ext uri="{BB962C8B-B14F-4D97-AF65-F5344CB8AC3E}">
        <p14:creationId xmlns:p14="http://schemas.microsoft.com/office/powerpoint/2010/main" val="295631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3007E4-E360-41AE-ABED-30F4B20FD1BE}"/>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Specular color : Reflection Direction</a:t>
            </a:r>
            <a:endParaRPr lang="zh-TW" altLang="en-US" dirty="0">
              <a:latin typeface="Times New Roman" panose="02020603050405020304" pitchFamily="18" charset="0"/>
              <a:cs typeface="Times New Roman" panose="02020603050405020304" pitchFamily="18" charset="0"/>
            </a:endParaRPr>
          </a:p>
        </p:txBody>
      </p:sp>
      <p:sp>
        <p:nvSpPr>
          <p:cNvPr id="16" name="Google Shape;98;p14">
            <a:extLst>
              <a:ext uri="{FF2B5EF4-FFF2-40B4-BE49-F238E27FC236}">
                <a16:creationId xmlns:a16="http://schemas.microsoft.com/office/drawing/2014/main" id="{02B1857C-1040-4FEA-9455-4A2F72F56297}"/>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DS3DGS Overview </a:t>
            </a:r>
          </a:p>
        </p:txBody>
      </p:sp>
      <p:pic>
        <p:nvPicPr>
          <p:cNvPr id="10" name="Google Shape;123;p22">
            <a:extLst>
              <a:ext uri="{FF2B5EF4-FFF2-40B4-BE49-F238E27FC236}">
                <a16:creationId xmlns:a16="http://schemas.microsoft.com/office/drawing/2014/main" id="{F3BAC444-0ED0-4765-99CC-6737495CF819}"/>
              </a:ext>
            </a:extLst>
          </p:cNvPr>
          <p:cNvPicPr preferRelativeResize="0"/>
          <p:nvPr/>
        </p:nvPicPr>
        <p:blipFill>
          <a:blip r:embed="rId3">
            <a:alphaModFix/>
          </a:blip>
          <a:stretch>
            <a:fillRect/>
          </a:stretch>
        </p:blipFill>
        <p:spPr>
          <a:xfrm>
            <a:off x="3131558" y="1514179"/>
            <a:ext cx="5928883" cy="3829642"/>
          </a:xfrm>
          <a:prstGeom prst="rect">
            <a:avLst/>
          </a:prstGeom>
          <a:noFill/>
          <a:ln>
            <a:noFill/>
          </a:ln>
        </p:spPr>
      </p:pic>
      <p:sp>
        <p:nvSpPr>
          <p:cNvPr id="12" name="Google Shape;125;p22">
            <a:extLst>
              <a:ext uri="{FF2B5EF4-FFF2-40B4-BE49-F238E27FC236}">
                <a16:creationId xmlns:a16="http://schemas.microsoft.com/office/drawing/2014/main" id="{0A41ABAD-12EA-4A76-B0E8-14E4C6148345}"/>
              </a:ext>
            </a:extLst>
          </p:cNvPr>
          <p:cNvSpPr txBox="1"/>
          <p:nvPr/>
        </p:nvSpPr>
        <p:spPr>
          <a:xfrm>
            <a:off x="8131841" y="5844636"/>
            <a:ext cx="68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dirty="0">
                <a:solidFill>
                  <a:schemeClr val="dk1"/>
                </a:solidFill>
                <a:latin typeface="Times New Roman" panose="02020603050405020304" pitchFamily="18" charset="0"/>
                <a:cs typeface="Times New Roman" panose="02020603050405020304" pitchFamily="18" charset="0"/>
              </a:rPr>
              <a:t>(8)</a:t>
            </a:r>
            <a:endParaRPr sz="1800" dirty="0">
              <a:solidFill>
                <a:schemeClr val="dk1"/>
              </a:solidFill>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F3703F29-E04D-4400-A09C-743FDBDAE2AA}"/>
              </a:ext>
            </a:extLst>
          </p:cNvPr>
          <p:cNvPicPr>
            <a:picLocks noChangeAspect="1"/>
          </p:cNvPicPr>
          <p:nvPr/>
        </p:nvPicPr>
        <p:blipFill>
          <a:blip r:embed="rId4"/>
          <a:stretch>
            <a:fillRect/>
          </a:stretch>
        </p:blipFill>
        <p:spPr>
          <a:xfrm>
            <a:off x="4184599" y="5775573"/>
            <a:ext cx="2867922" cy="599827"/>
          </a:xfrm>
          <a:prstGeom prst="rect">
            <a:avLst/>
          </a:prstGeom>
        </p:spPr>
      </p:pic>
      <p:sp>
        <p:nvSpPr>
          <p:cNvPr id="7" name="矩形 6">
            <a:extLst>
              <a:ext uri="{FF2B5EF4-FFF2-40B4-BE49-F238E27FC236}">
                <a16:creationId xmlns:a16="http://schemas.microsoft.com/office/drawing/2014/main" id="{B13E4BEB-DAD8-43CF-A808-4A35B897380E}"/>
              </a:ext>
            </a:extLst>
          </p:cNvPr>
          <p:cNvSpPr/>
          <p:nvPr/>
        </p:nvSpPr>
        <p:spPr>
          <a:xfrm>
            <a:off x="2961552" y="3952068"/>
            <a:ext cx="3865451" cy="14686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05532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3007E4-E360-41AE-ABED-30F4B20FD1BE}"/>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Specular color</a:t>
            </a:r>
            <a:endParaRPr lang="zh-TW" altLang="en-US" dirty="0">
              <a:latin typeface="Times New Roman" panose="02020603050405020304" pitchFamily="18" charset="0"/>
              <a:cs typeface="Times New Roman" panose="02020603050405020304" pitchFamily="18" charset="0"/>
            </a:endParaRPr>
          </a:p>
        </p:txBody>
      </p:sp>
      <p:sp>
        <p:nvSpPr>
          <p:cNvPr id="16" name="Google Shape;98;p14">
            <a:extLst>
              <a:ext uri="{FF2B5EF4-FFF2-40B4-BE49-F238E27FC236}">
                <a16:creationId xmlns:a16="http://schemas.microsoft.com/office/drawing/2014/main" id="{02B1857C-1040-4FEA-9455-4A2F72F56297}"/>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DS3DGS Overview </a:t>
            </a:r>
          </a:p>
        </p:txBody>
      </p:sp>
      <p:pic>
        <p:nvPicPr>
          <p:cNvPr id="10" name="Google Shape;123;p22">
            <a:extLst>
              <a:ext uri="{FF2B5EF4-FFF2-40B4-BE49-F238E27FC236}">
                <a16:creationId xmlns:a16="http://schemas.microsoft.com/office/drawing/2014/main" id="{F3BAC444-0ED0-4765-99CC-6737495CF819}"/>
              </a:ext>
            </a:extLst>
          </p:cNvPr>
          <p:cNvPicPr preferRelativeResize="0"/>
          <p:nvPr/>
        </p:nvPicPr>
        <p:blipFill>
          <a:blip r:embed="rId3">
            <a:alphaModFix/>
          </a:blip>
          <a:stretch>
            <a:fillRect/>
          </a:stretch>
        </p:blipFill>
        <p:spPr>
          <a:xfrm>
            <a:off x="3131558" y="1514179"/>
            <a:ext cx="5928883" cy="3829642"/>
          </a:xfrm>
          <a:prstGeom prst="rect">
            <a:avLst/>
          </a:prstGeom>
          <a:noFill/>
          <a:ln>
            <a:noFill/>
          </a:ln>
        </p:spPr>
      </p:pic>
      <p:sp>
        <p:nvSpPr>
          <p:cNvPr id="8" name="Google Shape;132;p23">
            <a:extLst>
              <a:ext uri="{FF2B5EF4-FFF2-40B4-BE49-F238E27FC236}">
                <a16:creationId xmlns:a16="http://schemas.microsoft.com/office/drawing/2014/main" id="{DC22356E-13A6-4D73-BB01-A2231832B78D}"/>
              </a:ext>
            </a:extLst>
          </p:cNvPr>
          <p:cNvSpPr txBox="1"/>
          <p:nvPr/>
        </p:nvSpPr>
        <p:spPr>
          <a:xfrm>
            <a:off x="8089508" y="5934842"/>
            <a:ext cx="68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dirty="0">
                <a:solidFill>
                  <a:schemeClr val="dk1"/>
                </a:solidFill>
                <a:latin typeface="Times New Roman" panose="02020603050405020304" pitchFamily="18" charset="0"/>
                <a:cs typeface="Times New Roman" panose="02020603050405020304" pitchFamily="18" charset="0"/>
              </a:rPr>
              <a:t>(9)</a:t>
            </a:r>
            <a:endParaRPr sz="1800" dirty="0">
              <a:solidFill>
                <a:schemeClr val="dk1"/>
              </a:solidFill>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67673FB2-6C35-4C9C-A9A5-438626651303}"/>
              </a:ext>
            </a:extLst>
          </p:cNvPr>
          <p:cNvPicPr>
            <a:picLocks noChangeAspect="1"/>
          </p:cNvPicPr>
          <p:nvPr/>
        </p:nvPicPr>
        <p:blipFill>
          <a:blip r:embed="rId4"/>
          <a:stretch>
            <a:fillRect/>
          </a:stretch>
        </p:blipFill>
        <p:spPr>
          <a:xfrm>
            <a:off x="3828922" y="5880601"/>
            <a:ext cx="3658671" cy="570183"/>
          </a:xfrm>
          <a:prstGeom prst="rect">
            <a:avLst/>
          </a:prstGeom>
        </p:spPr>
      </p:pic>
      <p:sp>
        <p:nvSpPr>
          <p:cNvPr id="7" name="矩形 6">
            <a:extLst>
              <a:ext uri="{FF2B5EF4-FFF2-40B4-BE49-F238E27FC236}">
                <a16:creationId xmlns:a16="http://schemas.microsoft.com/office/drawing/2014/main" id="{AF78B0A1-4500-451A-BCE8-CF8750A200C3}"/>
              </a:ext>
            </a:extLst>
          </p:cNvPr>
          <p:cNvSpPr/>
          <p:nvPr/>
        </p:nvSpPr>
        <p:spPr>
          <a:xfrm>
            <a:off x="2961552" y="3952068"/>
            <a:ext cx="3865451" cy="14686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16669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3007E4-E360-41AE-ABED-30F4B20FD1BE}"/>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Specular Rendering</a:t>
            </a:r>
            <a:endParaRPr lang="zh-TW" altLang="en-US" dirty="0">
              <a:latin typeface="Times New Roman" panose="02020603050405020304" pitchFamily="18" charset="0"/>
              <a:cs typeface="Times New Roman" panose="02020603050405020304" pitchFamily="18" charset="0"/>
            </a:endParaRPr>
          </a:p>
        </p:txBody>
      </p:sp>
      <p:sp>
        <p:nvSpPr>
          <p:cNvPr id="16" name="Google Shape;98;p14">
            <a:extLst>
              <a:ext uri="{FF2B5EF4-FFF2-40B4-BE49-F238E27FC236}">
                <a16:creationId xmlns:a16="http://schemas.microsoft.com/office/drawing/2014/main" id="{02B1857C-1040-4FEA-9455-4A2F72F56297}"/>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DS3DGS Overview </a:t>
            </a:r>
          </a:p>
        </p:txBody>
      </p:sp>
      <p:pic>
        <p:nvPicPr>
          <p:cNvPr id="10" name="Google Shape;123;p22">
            <a:extLst>
              <a:ext uri="{FF2B5EF4-FFF2-40B4-BE49-F238E27FC236}">
                <a16:creationId xmlns:a16="http://schemas.microsoft.com/office/drawing/2014/main" id="{F3BAC444-0ED0-4765-99CC-6737495CF819}"/>
              </a:ext>
            </a:extLst>
          </p:cNvPr>
          <p:cNvPicPr preferRelativeResize="0"/>
          <p:nvPr/>
        </p:nvPicPr>
        <p:blipFill>
          <a:blip r:embed="rId3">
            <a:alphaModFix/>
          </a:blip>
          <a:stretch>
            <a:fillRect/>
          </a:stretch>
        </p:blipFill>
        <p:spPr>
          <a:xfrm>
            <a:off x="2979158" y="1514179"/>
            <a:ext cx="5928883" cy="3829642"/>
          </a:xfrm>
          <a:prstGeom prst="rect">
            <a:avLst/>
          </a:prstGeom>
          <a:noFill/>
          <a:ln>
            <a:noFill/>
          </a:ln>
        </p:spPr>
      </p:pic>
      <p:sp>
        <p:nvSpPr>
          <p:cNvPr id="8" name="Google Shape;140;p24">
            <a:extLst>
              <a:ext uri="{FF2B5EF4-FFF2-40B4-BE49-F238E27FC236}">
                <a16:creationId xmlns:a16="http://schemas.microsoft.com/office/drawing/2014/main" id="{FF2BA652-27D8-44CF-922C-52D1DCCF2F1A}"/>
              </a:ext>
            </a:extLst>
          </p:cNvPr>
          <p:cNvSpPr txBox="1"/>
          <p:nvPr/>
        </p:nvSpPr>
        <p:spPr>
          <a:xfrm>
            <a:off x="7860909" y="5960856"/>
            <a:ext cx="680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800" dirty="0">
                <a:solidFill>
                  <a:schemeClr val="dk1"/>
                </a:solidFill>
                <a:latin typeface="Times New Roman" panose="02020603050405020304" pitchFamily="18" charset="0"/>
                <a:cs typeface="Times New Roman" panose="02020603050405020304" pitchFamily="18" charset="0"/>
              </a:rPr>
              <a:t>(10)</a:t>
            </a:r>
            <a:endParaRPr sz="1800" dirty="0">
              <a:solidFill>
                <a:schemeClr val="dk1"/>
              </a:solidFill>
              <a:latin typeface="Times New Roman" panose="02020603050405020304" pitchFamily="18" charset="0"/>
              <a:cs typeface="Times New Roman" panose="02020603050405020304" pitchFamily="18" charset="0"/>
            </a:endParaRPr>
          </a:p>
        </p:txBody>
      </p:sp>
      <p:pic>
        <p:nvPicPr>
          <p:cNvPr id="3" name="圖片 2">
            <a:extLst>
              <a:ext uri="{FF2B5EF4-FFF2-40B4-BE49-F238E27FC236}">
                <a16:creationId xmlns:a16="http://schemas.microsoft.com/office/drawing/2014/main" id="{0E9708A8-BD2D-49B4-B7FE-A1A072F8478A}"/>
              </a:ext>
            </a:extLst>
          </p:cNvPr>
          <p:cNvPicPr>
            <a:picLocks noChangeAspect="1"/>
          </p:cNvPicPr>
          <p:nvPr/>
        </p:nvPicPr>
        <p:blipFill>
          <a:blip r:embed="rId4"/>
          <a:stretch>
            <a:fillRect/>
          </a:stretch>
        </p:blipFill>
        <p:spPr>
          <a:xfrm>
            <a:off x="4116865" y="5890537"/>
            <a:ext cx="3344014" cy="602338"/>
          </a:xfrm>
          <a:prstGeom prst="rect">
            <a:avLst/>
          </a:prstGeom>
        </p:spPr>
      </p:pic>
      <p:sp>
        <p:nvSpPr>
          <p:cNvPr id="4" name="矩形 3">
            <a:extLst>
              <a:ext uri="{FF2B5EF4-FFF2-40B4-BE49-F238E27FC236}">
                <a16:creationId xmlns:a16="http://schemas.microsoft.com/office/drawing/2014/main" id="{2A3E1C51-3A58-41DE-89D7-E2BAABABECA2}"/>
              </a:ext>
            </a:extLst>
          </p:cNvPr>
          <p:cNvSpPr/>
          <p:nvPr/>
        </p:nvSpPr>
        <p:spPr>
          <a:xfrm>
            <a:off x="6512556" y="1572524"/>
            <a:ext cx="2696705" cy="13297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43300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3007E4-E360-41AE-ABED-30F4B20FD1BE}"/>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Coarse-to-fine training strategy</a:t>
            </a:r>
            <a:endParaRPr lang="zh-TW" altLang="en-US" dirty="0">
              <a:latin typeface="Times New Roman" panose="02020603050405020304" pitchFamily="18" charset="0"/>
              <a:cs typeface="Times New Roman" panose="02020603050405020304" pitchFamily="18" charset="0"/>
            </a:endParaRPr>
          </a:p>
        </p:txBody>
      </p:sp>
      <p:sp>
        <p:nvSpPr>
          <p:cNvPr id="16" name="Google Shape;98;p14">
            <a:extLst>
              <a:ext uri="{FF2B5EF4-FFF2-40B4-BE49-F238E27FC236}">
                <a16:creationId xmlns:a16="http://schemas.microsoft.com/office/drawing/2014/main" id="{02B1857C-1040-4FEA-9455-4A2F72F56297}"/>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DS3DGS Overview </a:t>
            </a:r>
          </a:p>
        </p:txBody>
      </p:sp>
      <p:sp>
        <p:nvSpPr>
          <p:cNvPr id="3" name="矩形 2">
            <a:extLst>
              <a:ext uri="{FF2B5EF4-FFF2-40B4-BE49-F238E27FC236}">
                <a16:creationId xmlns:a16="http://schemas.microsoft.com/office/drawing/2014/main" id="{EBE72AF1-9802-46E4-871B-0B6E4D1C0512}"/>
              </a:ext>
            </a:extLst>
          </p:cNvPr>
          <p:cNvSpPr/>
          <p:nvPr/>
        </p:nvSpPr>
        <p:spPr>
          <a:xfrm>
            <a:off x="838199" y="1654176"/>
            <a:ext cx="10727268" cy="4585871"/>
          </a:xfrm>
          <a:prstGeom prst="rect">
            <a:avLst/>
          </a:prstGeom>
        </p:spPr>
        <p:txBody>
          <a:bodyPr wrap="square">
            <a:spAutoFit/>
          </a:bodyPr>
          <a:lstStyle/>
          <a:p>
            <a:pPr marL="114300" lvl="0" algn="just">
              <a:buSzPts val="1800"/>
            </a:pPr>
            <a:r>
              <a:rPr lang="en-US" altLang="zh-TW" sz="2800" dirty="0">
                <a:latin typeface="Times New Roman" panose="02020603050405020304" pitchFamily="18" charset="0"/>
                <a:cs typeface="Times New Roman" panose="02020603050405020304" pitchFamily="18" charset="0"/>
              </a:rPr>
              <a:t>1. </a:t>
            </a:r>
            <a:r>
              <a:rPr lang="en-US" altLang="zh-TW" sz="2800" b="1" dirty="0">
                <a:latin typeface="Times New Roman" panose="02020603050405020304" pitchFamily="18" charset="0"/>
                <a:cs typeface="Times New Roman" panose="02020603050405020304" pitchFamily="18" charset="0"/>
              </a:rPr>
              <a:t>Static stage</a:t>
            </a:r>
            <a:r>
              <a:rPr lang="en-US" altLang="zh-TW" sz="2800" dirty="0">
                <a:latin typeface="Times New Roman" panose="02020603050405020304" pitchFamily="18" charset="0"/>
                <a:cs typeface="Times New Roman" panose="02020603050405020304" pitchFamily="18" charset="0"/>
              </a:rPr>
              <a:t>: we train for 3000 </a:t>
            </a:r>
            <a:r>
              <a:rPr lang="en-US" altLang="zh-TW" sz="2800" dirty="0" err="1">
                <a:latin typeface="Times New Roman" panose="02020603050405020304" pitchFamily="18" charset="0"/>
                <a:cs typeface="Times New Roman" panose="02020603050405020304" pitchFamily="18" charset="0"/>
              </a:rPr>
              <a:t>iterations,and</a:t>
            </a:r>
            <a:r>
              <a:rPr lang="en-US" altLang="zh-TW" sz="2800" dirty="0">
                <a:latin typeface="Times New Roman" panose="02020603050405020304" pitchFamily="18" charset="0"/>
                <a:cs typeface="Times New Roman" panose="02020603050405020304" pitchFamily="18" charset="0"/>
              </a:rPr>
              <a:t> we train only the static parts of the 3DGS to stabilize the position of the 3D Gaussian components.</a:t>
            </a:r>
          </a:p>
          <a:p>
            <a:pPr marL="457200" lvl="0" algn="just">
              <a:spcBef>
                <a:spcPts val="1200"/>
              </a:spcBef>
            </a:pPr>
            <a:endParaRPr lang="en-US" altLang="zh-TW" sz="2800" dirty="0">
              <a:latin typeface="Times New Roman" panose="02020603050405020304" pitchFamily="18" charset="0"/>
              <a:cs typeface="Times New Roman" panose="02020603050405020304" pitchFamily="18" charset="0"/>
            </a:endParaRPr>
          </a:p>
          <a:p>
            <a:pPr marL="114300" lvl="0" algn="just">
              <a:spcBef>
                <a:spcPts val="1200"/>
              </a:spcBef>
              <a:buSzPts val="1800"/>
            </a:pPr>
            <a:r>
              <a:rPr lang="en-US" altLang="zh-TW" sz="2800" dirty="0">
                <a:latin typeface="Times New Roman" panose="02020603050405020304" pitchFamily="18" charset="0"/>
                <a:cs typeface="Times New Roman" panose="02020603050405020304" pitchFamily="18" charset="0"/>
              </a:rPr>
              <a:t>2.</a:t>
            </a:r>
            <a:r>
              <a:rPr lang="zh-TW" altLang="en-US" sz="2800" dirty="0">
                <a:latin typeface="Times New Roman" panose="02020603050405020304" pitchFamily="18" charset="0"/>
                <a:cs typeface="Times New Roman" panose="02020603050405020304" pitchFamily="18" charset="0"/>
              </a:rPr>
              <a:t> </a:t>
            </a:r>
            <a:r>
              <a:rPr lang="en-US" altLang="zh-TW" sz="2800" b="1" dirty="0">
                <a:latin typeface="Times New Roman" panose="02020603050405020304" pitchFamily="18" charset="0"/>
                <a:cs typeface="Times New Roman" panose="02020603050405020304" pitchFamily="18" charset="0"/>
              </a:rPr>
              <a:t>Dynamic stage</a:t>
            </a:r>
            <a:r>
              <a:rPr lang="en-US" altLang="zh-TW" sz="2800" dirty="0">
                <a:latin typeface="Times New Roman" panose="02020603050405020304" pitchFamily="18" charset="0"/>
                <a:cs typeface="Times New Roman" panose="02020603050405020304" pitchFamily="18" charset="0"/>
              </a:rPr>
              <a:t>: we optimize the deformation parts of the 3DGS until the 11,000 iterations to ensure stability at each dynamic point.</a:t>
            </a:r>
          </a:p>
          <a:p>
            <a:pPr marL="114300" lvl="0" algn="just">
              <a:spcBef>
                <a:spcPts val="1200"/>
              </a:spcBef>
              <a:buSzPts val="1800"/>
            </a:pPr>
            <a:endParaRPr lang="en-US" altLang="zh-TW" sz="2800" dirty="0">
              <a:latin typeface="Times New Roman" panose="02020603050405020304" pitchFamily="18" charset="0"/>
              <a:cs typeface="Times New Roman" panose="02020603050405020304" pitchFamily="18" charset="0"/>
            </a:endParaRPr>
          </a:p>
          <a:p>
            <a:pPr marL="114300" lvl="0" algn="just">
              <a:spcBef>
                <a:spcPts val="1200"/>
              </a:spcBef>
              <a:buSzPts val="1800"/>
            </a:pPr>
            <a:r>
              <a:rPr lang="en-US" altLang="zh-TW" sz="2800" dirty="0">
                <a:latin typeface="Times New Roman" panose="02020603050405020304" pitchFamily="18" charset="0"/>
                <a:cs typeface="Times New Roman" panose="02020603050405020304" pitchFamily="18" charset="0"/>
              </a:rPr>
              <a:t>3. </a:t>
            </a:r>
            <a:r>
              <a:rPr lang="en-US" altLang="zh-TW" sz="2800" b="1" dirty="0">
                <a:latin typeface="Times New Roman" panose="02020603050405020304" pitchFamily="18" charset="0"/>
                <a:cs typeface="Times New Roman" panose="02020603050405020304" pitchFamily="18" charset="0"/>
              </a:rPr>
              <a:t>Specular stage</a:t>
            </a:r>
            <a:r>
              <a:rPr lang="en-US" altLang="zh-TW" sz="2800" dirty="0">
                <a:latin typeface="Times New Roman" panose="02020603050405020304" pitchFamily="18" charset="0"/>
                <a:cs typeface="Times New Roman" panose="02020603050405020304" pitchFamily="18" charset="0"/>
              </a:rPr>
              <a:t>: we begin optimizing our entire model until the 24,000 iterations.</a:t>
            </a:r>
          </a:p>
        </p:txBody>
      </p:sp>
    </p:spTree>
    <p:extLst>
      <p:ext uri="{BB962C8B-B14F-4D97-AF65-F5344CB8AC3E}">
        <p14:creationId xmlns:p14="http://schemas.microsoft.com/office/powerpoint/2010/main" val="3226978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23007E4-E360-41AE-ABED-30F4B20FD1BE}"/>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Losses</a:t>
            </a:r>
            <a:endParaRPr lang="zh-TW" altLang="en-US" dirty="0">
              <a:latin typeface="Times New Roman" panose="02020603050405020304" pitchFamily="18" charset="0"/>
              <a:cs typeface="Times New Roman" panose="02020603050405020304" pitchFamily="18" charset="0"/>
            </a:endParaRPr>
          </a:p>
        </p:txBody>
      </p:sp>
      <p:sp>
        <p:nvSpPr>
          <p:cNvPr id="16" name="Google Shape;98;p14">
            <a:extLst>
              <a:ext uri="{FF2B5EF4-FFF2-40B4-BE49-F238E27FC236}">
                <a16:creationId xmlns:a16="http://schemas.microsoft.com/office/drawing/2014/main" id="{02B1857C-1040-4FEA-9455-4A2F72F56297}"/>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panose="02020603050405020304" pitchFamily="18" charset="0"/>
                <a:ea typeface="Times New Roman"/>
                <a:cs typeface="Times New Roman" panose="02020603050405020304" pitchFamily="18" charset="0"/>
                <a:sym typeface="Times New Roman"/>
              </a:rPr>
              <a:t>DS3DGS Overview </a:t>
            </a:r>
          </a:p>
        </p:txBody>
      </p:sp>
      <p:grpSp>
        <p:nvGrpSpPr>
          <p:cNvPr id="4" name="群組 3">
            <a:extLst>
              <a:ext uri="{FF2B5EF4-FFF2-40B4-BE49-F238E27FC236}">
                <a16:creationId xmlns:a16="http://schemas.microsoft.com/office/drawing/2014/main" id="{4286B01E-411C-4AE9-94E2-E202E0164AD4}"/>
              </a:ext>
            </a:extLst>
          </p:cNvPr>
          <p:cNvGrpSpPr/>
          <p:nvPr/>
        </p:nvGrpSpPr>
        <p:grpSpPr>
          <a:xfrm>
            <a:off x="3708825" y="2403688"/>
            <a:ext cx="5178650" cy="2897637"/>
            <a:chOff x="3988225" y="2378288"/>
            <a:chExt cx="5178650" cy="2897637"/>
          </a:xfrm>
        </p:grpSpPr>
        <p:pic>
          <p:nvPicPr>
            <p:cNvPr id="5" name="Google Shape;153;p26">
              <a:extLst>
                <a:ext uri="{FF2B5EF4-FFF2-40B4-BE49-F238E27FC236}">
                  <a16:creationId xmlns:a16="http://schemas.microsoft.com/office/drawing/2014/main" id="{F8F3E838-7D97-425A-9592-1735CFB40B8D}"/>
                </a:ext>
              </a:extLst>
            </p:cNvPr>
            <p:cNvPicPr preferRelativeResize="0"/>
            <p:nvPr/>
          </p:nvPicPr>
          <p:blipFill>
            <a:blip r:embed="rId3">
              <a:alphaModFix/>
            </a:blip>
            <a:stretch>
              <a:fillRect/>
            </a:stretch>
          </p:blipFill>
          <p:spPr>
            <a:xfrm>
              <a:off x="4015925" y="2432925"/>
              <a:ext cx="3781425" cy="352425"/>
            </a:xfrm>
            <a:prstGeom prst="rect">
              <a:avLst/>
            </a:prstGeom>
            <a:noFill/>
            <a:ln>
              <a:noFill/>
            </a:ln>
          </p:spPr>
        </p:pic>
        <p:pic>
          <p:nvPicPr>
            <p:cNvPr id="6" name="Google Shape;154;p26">
              <a:extLst>
                <a:ext uri="{FF2B5EF4-FFF2-40B4-BE49-F238E27FC236}">
                  <a16:creationId xmlns:a16="http://schemas.microsoft.com/office/drawing/2014/main" id="{9215615C-2CF0-4680-B7C8-D5E9945C505B}"/>
                </a:ext>
              </a:extLst>
            </p:cNvPr>
            <p:cNvPicPr preferRelativeResize="0"/>
            <p:nvPr/>
          </p:nvPicPr>
          <p:blipFill>
            <a:blip r:embed="rId4">
              <a:alphaModFix/>
            </a:blip>
            <a:stretch>
              <a:fillRect/>
            </a:stretch>
          </p:blipFill>
          <p:spPr>
            <a:xfrm>
              <a:off x="4935963" y="3215700"/>
              <a:ext cx="1485900" cy="371475"/>
            </a:xfrm>
            <a:prstGeom prst="rect">
              <a:avLst/>
            </a:prstGeom>
            <a:noFill/>
            <a:ln>
              <a:noFill/>
            </a:ln>
          </p:spPr>
        </p:pic>
        <p:pic>
          <p:nvPicPr>
            <p:cNvPr id="7" name="Google Shape;155;p26">
              <a:extLst>
                <a:ext uri="{FF2B5EF4-FFF2-40B4-BE49-F238E27FC236}">
                  <a16:creationId xmlns:a16="http://schemas.microsoft.com/office/drawing/2014/main" id="{30CFB20F-A304-4C4D-AA44-9415E0411A7F}"/>
                </a:ext>
              </a:extLst>
            </p:cNvPr>
            <p:cNvPicPr preferRelativeResize="0"/>
            <p:nvPr/>
          </p:nvPicPr>
          <p:blipFill>
            <a:blip r:embed="rId5">
              <a:alphaModFix/>
            </a:blip>
            <a:stretch>
              <a:fillRect/>
            </a:stretch>
          </p:blipFill>
          <p:spPr>
            <a:xfrm>
              <a:off x="4483525" y="4017525"/>
              <a:ext cx="2390775" cy="400050"/>
            </a:xfrm>
            <a:prstGeom prst="rect">
              <a:avLst/>
            </a:prstGeom>
            <a:noFill/>
            <a:ln>
              <a:noFill/>
            </a:ln>
          </p:spPr>
        </p:pic>
        <p:pic>
          <p:nvPicPr>
            <p:cNvPr id="8" name="Google Shape;156;p26">
              <a:extLst>
                <a:ext uri="{FF2B5EF4-FFF2-40B4-BE49-F238E27FC236}">
                  <a16:creationId xmlns:a16="http://schemas.microsoft.com/office/drawing/2014/main" id="{26A5EF70-B8C1-40C7-9F86-754DAFDD3355}"/>
                </a:ext>
              </a:extLst>
            </p:cNvPr>
            <p:cNvPicPr preferRelativeResize="0"/>
            <p:nvPr/>
          </p:nvPicPr>
          <p:blipFill>
            <a:blip r:embed="rId6">
              <a:alphaModFix/>
            </a:blip>
            <a:stretch>
              <a:fillRect/>
            </a:stretch>
          </p:blipFill>
          <p:spPr>
            <a:xfrm>
              <a:off x="3988225" y="4947525"/>
              <a:ext cx="3381375" cy="323850"/>
            </a:xfrm>
            <a:prstGeom prst="rect">
              <a:avLst/>
            </a:prstGeom>
            <a:noFill/>
            <a:ln>
              <a:noFill/>
            </a:ln>
          </p:spPr>
        </p:pic>
        <p:sp>
          <p:nvSpPr>
            <p:cNvPr id="9" name="Google Shape;157;p26">
              <a:extLst>
                <a:ext uri="{FF2B5EF4-FFF2-40B4-BE49-F238E27FC236}">
                  <a16:creationId xmlns:a16="http://schemas.microsoft.com/office/drawing/2014/main" id="{55F0BDF9-1E90-453B-8659-5A127FBAAB46}"/>
                </a:ext>
              </a:extLst>
            </p:cNvPr>
            <p:cNvSpPr txBox="1"/>
            <p:nvPr/>
          </p:nvSpPr>
          <p:spPr>
            <a:xfrm>
              <a:off x="8486175" y="2378288"/>
              <a:ext cx="6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1800">
                  <a:solidFill>
                    <a:schemeClr val="dk1"/>
                  </a:solidFill>
                  <a:latin typeface="Times New Roman" panose="02020603050405020304" pitchFamily="18" charset="0"/>
                  <a:cs typeface="Times New Roman" panose="02020603050405020304" pitchFamily="18" charset="0"/>
                </a:rPr>
                <a:t>(11)</a:t>
              </a:r>
              <a:endParaRPr sz="1800">
                <a:solidFill>
                  <a:schemeClr val="dk1"/>
                </a:solidFill>
                <a:latin typeface="Times New Roman" panose="02020603050405020304" pitchFamily="18" charset="0"/>
                <a:cs typeface="Times New Roman" panose="02020603050405020304" pitchFamily="18" charset="0"/>
              </a:endParaRPr>
            </a:p>
          </p:txBody>
        </p:sp>
        <p:sp>
          <p:nvSpPr>
            <p:cNvPr id="10" name="Google Shape;158;p26">
              <a:extLst>
                <a:ext uri="{FF2B5EF4-FFF2-40B4-BE49-F238E27FC236}">
                  <a16:creationId xmlns:a16="http://schemas.microsoft.com/office/drawing/2014/main" id="{C2106972-5855-4DCE-85F4-54AAC8F1D2C3}"/>
                </a:ext>
              </a:extLst>
            </p:cNvPr>
            <p:cNvSpPr txBox="1"/>
            <p:nvPr/>
          </p:nvSpPr>
          <p:spPr>
            <a:xfrm>
              <a:off x="8486175" y="3159175"/>
              <a:ext cx="6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1800" dirty="0">
                  <a:solidFill>
                    <a:schemeClr val="dk1"/>
                  </a:solidFill>
                  <a:latin typeface="Times New Roman" panose="02020603050405020304" pitchFamily="18" charset="0"/>
                  <a:cs typeface="Times New Roman" panose="02020603050405020304" pitchFamily="18" charset="0"/>
                </a:rPr>
                <a:t>(12)</a:t>
              </a:r>
              <a:endParaRPr sz="1800" dirty="0">
                <a:solidFill>
                  <a:schemeClr val="dk1"/>
                </a:solidFill>
                <a:latin typeface="Times New Roman" panose="02020603050405020304" pitchFamily="18" charset="0"/>
                <a:cs typeface="Times New Roman" panose="02020603050405020304" pitchFamily="18" charset="0"/>
              </a:endParaRPr>
            </a:p>
          </p:txBody>
        </p:sp>
        <p:sp>
          <p:nvSpPr>
            <p:cNvPr id="11" name="Google Shape;159;p26">
              <a:extLst>
                <a:ext uri="{FF2B5EF4-FFF2-40B4-BE49-F238E27FC236}">
                  <a16:creationId xmlns:a16="http://schemas.microsoft.com/office/drawing/2014/main" id="{1F15A6EB-0BC9-4ED9-A5AB-B51A2DDE2018}"/>
                </a:ext>
              </a:extLst>
            </p:cNvPr>
            <p:cNvSpPr txBox="1"/>
            <p:nvPr/>
          </p:nvSpPr>
          <p:spPr>
            <a:xfrm>
              <a:off x="8486175" y="3986700"/>
              <a:ext cx="6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1800">
                  <a:solidFill>
                    <a:schemeClr val="dk1"/>
                  </a:solidFill>
                  <a:latin typeface="Times New Roman" panose="02020603050405020304" pitchFamily="18" charset="0"/>
                  <a:cs typeface="Times New Roman" panose="02020603050405020304" pitchFamily="18" charset="0"/>
                </a:rPr>
                <a:t>(13)</a:t>
              </a:r>
              <a:endParaRPr sz="1800">
                <a:solidFill>
                  <a:schemeClr val="dk1"/>
                </a:solidFill>
                <a:latin typeface="Times New Roman" panose="02020603050405020304" pitchFamily="18" charset="0"/>
                <a:cs typeface="Times New Roman" panose="02020603050405020304" pitchFamily="18" charset="0"/>
              </a:endParaRPr>
            </a:p>
          </p:txBody>
        </p:sp>
        <p:sp>
          <p:nvSpPr>
            <p:cNvPr id="12" name="Google Shape;160;p26">
              <a:extLst>
                <a:ext uri="{FF2B5EF4-FFF2-40B4-BE49-F238E27FC236}">
                  <a16:creationId xmlns:a16="http://schemas.microsoft.com/office/drawing/2014/main" id="{3915AD98-8A1C-4967-90F8-B9F49F544DF7}"/>
                </a:ext>
              </a:extLst>
            </p:cNvPr>
            <p:cNvSpPr txBox="1"/>
            <p:nvPr/>
          </p:nvSpPr>
          <p:spPr>
            <a:xfrm>
              <a:off x="8486175" y="4814225"/>
              <a:ext cx="680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TW" sz="1800">
                  <a:solidFill>
                    <a:schemeClr val="dk1"/>
                  </a:solidFill>
                  <a:latin typeface="Times New Roman" panose="02020603050405020304" pitchFamily="18" charset="0"/>
                  <a:cs typeface="Times New Roman" panose="02020603050405020304" pitchFamily="18" charset="0"/>
                </a:rPr>
                <a:t>(14)</a:t>
              </a:r>
              <a:endParaRPr sz="1800">
                <a:solidFill>
                  <a:schemeClr val="dk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132024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E26740-63B7-448A-AA2C-460AF30B0E34}"/>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Schedule</a:t>
            </a:r>
            <a:endParaRPr lang="zh-TW" altLang="en-US" dirty="0">
              <a:latin typeface="Times New Roman" panose="02020603050405020304" pitchFamily="18" charset="0"/>
              <a:cs typeface="Times New Roman" panose="02020603050405020304" pitchFamily="18" charset="0"/>
            </a:endParaRPr>
          </a:p>
        </p:txBody>
      </p:sp>
      <p:pic>
        <p:nvPicPr>
          <p:cNvPr id="4" name="table">
            <a:extLst>
              <a:ext uri="{FF2B5EF4-FFF2-40B4-BE49-F238E27FC236}">
                <a16:creationId xmlns:a16="http://schemas.microsoft.com/office/drawing/2014/main" id="{3284CD4A-17D4-4487-A4EE-BC9EC323DA4B}"/>
              </a:ext>
            </a:extLst>
          </p:cNvPr>
          <p:cNvPicPr>
            <a:picLocks noGrp="1" noChangeAspect="1"/>
          </p:cNvPicPr>
          <p:nvPr>
            <p:ph idx="1"/>
          </p:nvPr>
        </p:nvPicPr>
        <p:blipFill>
          <a:blip r:embed="rId2"/>
          <a:stretch>
            <a:fillRect/>
          </a:stretch>
        </p:blipFill>
        <p:spPr>
          <a:xfrm>
            <a:off x="838200" y="2283666"/>
            <a:ext cx="10515600" cy="3435256"/>
          </a:xfrm>
          <a:prstGeom prst="rect">
            <a:avLst/>
          </a:prstGeom>
        </p:spPr>
      </p:pic>
    </p:spTree>
    <p:extLst>
      <p:ext uri="{BB962C8B-B14F-4D97-AF65-F5344CB8AC3E}">
        <p14:creationId xmlns:p14="http://schemas.microsoft.com/office/powerpoint/2010/main" val="827216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92CE13-4E52-4682-AE46-F7A0AB633773}"/>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Results analysis</a:t>
            </a:r>
            <a:endParaRPr lang="zh-TW" altLang="en-US" dirty="0">
              <a:latin typeface="Times New Roman" panose="02020603050405020304" pitchFamily="18" charset="0"/>
              <a:cs typeface="Times New Roman" panose="02020603050405020304" pitchFamily="18" charset="0"/>
            </a:endParaRPr>
          </a:p>
        </p:txBody>
      </p:sp>
      <p:sp>
        <p:nvSpPr>
          <p:cNvPr id="4" name="Google Shape;98;p14">
            <a:extLst>
              <a:ext uri="{FF2B5EF4-FFF2-40B4-BE49-F238E27FC236}">
                <a16:creationId xmlns:a16="http://schemas.microsoft.com/office/drawing/2014/main" id="{13065E10-8021-49C0-8085-66BDC615A93A}"/>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marR="0" lvl="0" indent="0" algn="l" rtl="0">
              <a:spcBef>
                <a:spcPts val="0"/>
              </a:spcBef>
              <a:spcAft>
                <a:spcPts val="0"/>
              </a:spcAft>
              <a:buNone/>
            </a:pPr>
            <a:r>
              <a:rPr lang="en-US" sz="2800" b="0" i="0" u="none" strike="noStrike" cap="none" dirty="0">
                <a:solidFill>
                  <a:srgbClr val="FFFFFF"/>
                </a:solidFill>
                <a:latin typeface="Times New Roman"/>
                <a:ea typeface="Times New Roman"/>
                <a:cs typeface="Times New Roman"/>
                <a:sym typeface="Times New Roman"/>
              </a:rPr>
              <a:t>Experiment</a:t>
            </a:r>
            <a:endParaRPr sz="2800" b="0" i="0" u="none" strike="noStrike" cap="none" dirty="0">
              <a:solidFill>
                <a:srgbClr val="FFFFFF"/>
              </a:solidFill>
              <a:latin typeface="Times New Roman"/>
              <a:ea typeface="Times New Roman"/>
              <a:cs typeface="Times New Roman"/>
              <a:sym typeface="Times New Roman"/>
            </a:endParaRPr>
          </a:p>
        </p:txBody>
      </p:sp>
      <p:pic>
        <p:nvPicPr>
          <p:cNvPr id="10" name="圖片 9">
            <a:extLst>
              <a:ext uri="{FF2B5EF4-FFF2-40B4-BE49-F238E27FC236}">
                <a16:creationId xmlns:a16="http://schemas.microsoft.com/office/drawing/2014/main" id="{157229A4-14CA-4451-A46D-E2D71EA34CAA}"/>
              </a:ext>
            </a:extLst>
          </p:cNvPr>
          <p:cNvPicPr>
            <a:picLocks noChangeAspect="1"/>
          </p:cNvPicPr>
          <p:nvPr/>
        </p:nvPicPr>
        <p:blipFill>
          <a:blip r:embed="rId2"/>
          <a:stretch>
            <a:fillRect/>
          </a:stretch>
        </p:blipFill>
        <p:spPr>
          <a:xfrm>
            <a:off x="1818676" y="1690688"/>
            <a:ext cx="8554648" cy="4293744"/>
          </a:xfrm>
          <a:prstGeom prst="rect">
            <a:avLst/>
          </a:prstGeom>
        </p:spPr>
      </p:pic>
    </p:spTree>
    <p:extLst>
      <p:ext uri="{BB962C8B-B14F-4D97-AF65-F5344CB8AC3E}">
        <p14:creationId xmlns:p14="http://schemas.microsoft.com/office/powerpoint/2010/main" val="2182498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92CE13-4E52-4682-AE46-F7A0AB633773}"/>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Results analysis</a:t>
            </a:r>
            <a:endParaRPr lang="zh-TW" altLang="en-US" dirty="0">
              <a:latin typeface="Times New Roman" panose="02020603050405020304" pitchFamily="18" charset="0"/>
              <a:cs typeface="Times New Roman" panose="02020603050405020304" pitchFamily="18" charset="0"/>
            </a:endParaRPr>
          </a:p>
        </p:txBody>
      </p:sp>
      <p:sp>
        <p:nvSpPr>
          <p:cNvPr id="4" name="Google Shape;98;p14">
            <a:extLst>
              <a:ext uri="{FF2B5EF4-FFF2-40B4-BE49-F238E27FC236}">
                <a16:creationId xmlns:a16="http://schemas.microsoft.com/office/drawing/2014/main" id="{13065E10-8021-49C0-8085-66BDC615A93A}"/>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marR="0" lvl="0" indent="0" algn="l" rtl="0">
              <a:spcBef>
                <a:spcPts val="0"/>
              </a:spcBef>
              <a:spcAft>
                <a:spcPts val="0"/>
              </a:spcAft>
              <a:buNone/>
            </a:pPr>
            <a:r>
              <a:rPr lang="en-US" sz="2800" b="0" i="0" u="none" strike="noStrike" cap="none" dirty="0">
                <a:solidFill>
                  <a:srgbClr val="FFFFFF"/>
                </a:solidFill>
                <a:latin typeface="Times New Roman"/>
                <a:ea typeface="Times New Roman"/>
                <a:cs typeface="Times New Roman"/>
                <a:sym typeface="Times New Roman"/>
              </a:rPr>
              <a:t>Experiment</a:t>
            </a:r>
            <a:endParaRPr sz="2800" b="0" i="0" u="none" strike="noStrike" cap="none" dirty="0">
              <a:solidFill>
                <a:srgbClr val="FFFFFF"/>
              </a:solidFill>
              <a:latin typeface="Times New Roman"/>
              <a:ea typeface="Times New Roman"/>
              <a:cs typeface="Times New Roman"/>
              <a:sym typeface="Times New Roman"/>
            </a:endParaRPr>
          </a:p>
        </p:txBody>
      </p:sp>
      <p:pic>
        <p:nvPicPr>
          <p:cNvPr id="6" name="圖片 5">
            <a:extLst>
              <a:ext uri="{FF2B5EF4-FFF2-40B4-BE49-F238E27FC236}">
                <a16:creationId xmlns:a16="http://schemas.microsoft.com/office/drawing/2014/main" id="{69E4B5E7-2744-4B0F-A3B4-E55E24770B67}"/>
              </a:ext>
            </a:extLst>
          </p:cNvPr>
          <p:cNvPicPr>
            <a:picLocks noChangeAspect="1"/>
          </p:cNvPicPr>
          <p:nvPr/>
        </p:nvPicPr>
        <p:blipFill>
          <a:blip r:embed="rId2"/>
          <a:stretch>
            <a:fillRect/>
          </a:stretch>
        </p:blipFill>
        <p:spPr>
          <a:xfrm>
            <a:off x="1149369" y="2632020"/>
            <a:ext cx="9893261" cy="3074807"/>
          </a:xfrm>
          <a:prstGeom prst="rect">
            <a:avLst/>
          </a:prstGeom>
        </p:spPr>
      </p:pic>
    </p:spTree>
    <p:extLst>
      <p:ext uri="{BB962C8B-B14F-4D97-AF65-F5344CB8AC3E}">
        <p14:creationId xmlns:p14="http://schemas.microsoft.com/office/powerpoint/2010/main" val="2443687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92CE13-4E52-4682-AE46-F7A0AB633773}"/>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Results analysis</a:t>
            </a:r>
            <a:endParaRPr lang="zh-TW" altLang="en-US" dirty="0">
              <a:latin typeface="Times New Roman" panose="02020603050405020304" pitchFamily="18" charset="0"/>
              <a:cs typeface="Times New Roman" panose="02020603050405020304" pitchFamily="18" charset="0"/>
            </a:endParaRPr>
          </a:p>
        </p:txBody>
      </p:sp>
      <p:sp>
        <p:nvSpPr>
          <p:cNvPr id="4" name="Google Shape;98;p14">
            <a:extLst>
              <a:ext uri="{FF2B5EF4-FFF2-40B4-BE49-F238E27FC236}">
                <a16:creationId xmlns:a16="http://schemas.microsoft.com/office/drawing/2014/main" id="{13065E10-8021-49C0-8085-66BDC615A93A}"/>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marR="0" lvl="0" indent="0" algn="l" rtl="0">
              <a:spcBef>
                <a:spcPts val="0"/>
              </a:spcBef>
              <a:spcAft>
                <a:spcPts val="0"/>
              </a:spcAft>
              <a:buNone/>
            </a:pPr>
            <a:r>
              <a:rPr lang="en-US" sz="2800" b="0" i="0" u="none" strike="noStrike" cap="none" dirty="0">
                <a:solidFill>
                  <a:srgbClr val="FFFFFF"/>
                </a:solidFill>
                <a:latin typeface="Times New Roman"/>
                <a:ea typeface="Times New Roman"/>
                <a:cs typeface="Times New Roman"/>
                <a:sym typeface="Times New Roman"/>
              </a:rPr>
              <a:t>Experiment</a:t>
            </a:r>
            <a:endParaRPr sz="2800" b="0" i="0" u="none" strike="noStrike" cap="none" dirty="0">
              <a:solidFill>
                <a:srgbClr val="FFFFFF"/>
              </a:solidFill>
              <a:latin typeface="Times New Roman"/>
              <a:ea typeface="Times New Roman"/>
              <a:cs typeface="Times New Roman"/>
              <a:sym typeface="Times New Roman"/>
            </a:endParaRPr>
          </a:p>
        </p:txBody>
      </p:sp>
      <p:pic>
        <p:nvPicPr>
          <p:cNvPr id="6" name="圖片 5">
            <a:extLst>
              <a:ext uri="{FF2B5EF4-FFF2-40B4-BE49-F238E27FC236}">
                <a16:creationId xmlns:a16="http://schemas.microsoft.com/office/drawing/2014/main" id="{B8D58F1C-576A-4615-A09C-DECBD0C5B04B}"/>
              </a:ext>
            </a:extLst>
          </p:cNvPr>
          <p:cNvPicPr>
            <a:picLocks noChangeAspect="1"/>
          </p:cNvPicPr>
          <p:nvPr/>
        </p:nvPicPr>
        <p:blipFill>
          <a:blip r:embed="rId2"/>
          <a:stretch>
            <a:fillRect/>
          </a:stretch>
        </p:blipFill>
        <p:spPr>
          <a:xfrm>
            <a:off x="2240008" y="2059256"/>
            <a:ext cx="7711983" cy="3973069"/>
          </a:xfrm>
          <a:prstGeom prst="rect">
            <a:avLst/>
          </a:prstGeom>
        </p:spPr>
      </p:pic>
    </p:spTree>
    <p:extLst>
      <p:ext uri="{BB962C8B-B14F-4D97-AF65-F5344CB8AC3E}">
        <p14:creationId xmlns:p14="http://schemas.microsoft.com/office/powerpoint/2010/main" val="12063889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92CE13-4E52-4682-AE46-F7A0AB633773}"/>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Results analysis</a:t>
            </a:r>
            <a:endParaRPr lang="zh-TW" altLang="en-US" dirty="0">
              <a:latin typeface="Times New Roman" panose="02020603050405020304" pitchFamily="18" charset="0"/>
              <a:cs typeface="Times New Roman" panose="02020603050405020304" pitchFamily="18" charset="0"/>
            </a:endParaRPr>
          </a:p>
        </p:txBody>
      </p:sp>
      <p:sp>
        <p:nvSpPr>
          <p:cNvPr id="4" name="Google Shape;98;p14">
            <a:extLst>
              <a:ext uri="{FF2B5EF4-FFF2-40B4-BE49-F238E27FC236}">
                <a16:creationId xmlns:a16="http://schemas.microsoft.com/office/drawing/2014/main" id="{13065E10-8021-49C0-8085-66BDC615A93A}"/>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marR="0" lvl="0" indent="0" algn="l" rtl="0">
              <a:spcBef>
                <a:spcPts val="0"/>
              </a:spcBef>
              <a:spcAft>
                <a:spcPts val="0"/>
              </a:spcAft>
              <a:buNone/>
            </a:pPr>
            <a:r>
              <a:rPr lang="en-US" sz="2800" b="0" i="0" u="none" strike="noStrike" cap="none" dirty="0">
                <a:solidFill>
                  <a:srgbClr val="FFFFFF"/>
                </a:solidFill>
                <a:latin typeface="Times New Roman"/>
                <a:ea typeface="Times New Roman"/>
                <a:cs typeface="Times New Roman"/>
                <a:sym typeface="Times New Roman"/>
              </a:rPr>
              <a:t>Experiment</a:t>
            </a:r>
            <a:endParaRPr sz="2800" b="0" i="0" u="none" strike="noStrike" cap="none" dirty="0">
              <a:solidFill>
                <a:srgbClr val="FFFFFF"/>
              </a:solidFill>
              <a:latin typeface="Times New Roman"/>
              <a:ea typeface="Times New Roman"/>
              <a:cs typeface="Times New Roman"/>
              <a:sym typeface="Times New Roman"/>
            </a:endParaRPr>
          </a:p>
        </p:txBody>
      </p:sp>
      <p:pic>
        <p:nvPicPr>
          <p:cNvPr id="3" name="圖片 2">
            <a:extLst>
              <a:ext uri="{FF2B5EF4-FFF2-40B4-BE49-F238E27FC236}">
                <a16:creationId xmlns:a16="http://schemas.microsoft.com/office/drawing/2014/main" id="{2759EF19-8D70-4898-AA50-D4821844309F}"/>
              </a:ext>
            </a:extLst>
          </p:cNvPr>
          <p:cNvPicPr>
            <a:picLocks noChangeAspect="1"/>
          </p:cNvPicPr>
          <p:nvPr/>
        </p:nvPicPr>
        <p:blipFill>
          <a:blip r:embed="rId2"/>
          <a:stretch>
            <a:fillRect/>
          </a:stretch>
        </p:blipFill>
        <p:spPr>
          <a:xfrm>
            <a:off x="744569" y="2371671"/>
            <a:ext cx="10702862" cy="3182461"/>
          </a:xfrm>
          <a:prstGeom prst="rect">
            <a:avLst/>
          </a:prstGeom>
        </p:spPr>
      </p:pic>
    </p:spTree>
    <p:extLst>
      <p:ext uri="{BB962C8B-B14F-4D97-AF65-F5344CB8AC3E}">
        <p14:creationId xmlns:p14="http://schemas.microsoft.com/office/powerpoint/2010/main" val="656368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92CE13-4E52-4682-AE46-F7A0AB633773}"/>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Results analysis</a:t>
            </a:r>
            <a:endParaRPr lang="zh-TW" altLang="en-US" dirty="0">
              <a:latin typeface="Times New Roman" panose="02020603050405020304" pitchFamily="18" charset="0"/>
              <a:cs typeface="Times New Roman" panose="02020603050405020304" pitchFamily="18" charset="0"/>
            </a:endParaRPr>
          </a:p>
        </p:txBody>
      </p:sp>
      <p:sp>
        <p:nvSpPr>
          <p:cNvPr id="4" name="Google Shape;98;p14">
            <a:extLst>
              <a:ext uri="{FF2B5EF4-FFF2-40B4-BE49-F238E27FC236}">
                <a16:creationId xmlns:a16="http://schemas.microsoft.com/office/drawing/2014/main" id="{13065E10-8021-49C0-8085-66BDC615A93A}"/>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marR="0" lvl="0" indent="0" algn="l" rtl="0">
              <a:spcBef>
                <a:spcPts val="0"/>
              </a:spcBef>
              <a:spcAft>
                <a:spcPts val="0"/>
              </a:spcAft>
              <a:buNone/>
            </a:pPr>
            <a:r>
              <a:rPr lang="en-US" sz="2800" b="0" i="0" u="none" strike="noStrike" cap="none" dirty="0">
                <a:solidFill>
                  <a:srgbClr val="FFFFFF"/>
                </a:solidFill>
                <a:latin typeface="Times New Roman"/>
                <a:ea typeface="Times New Roman"/>
                <a:cs typeface="Times New Roman"/>
                <a:sym typeface="Times New Roman"/>
              </a:rPr>
              <a:t>Experiment</a:t>
            </a:r>
            <a:endParaRPr sz="2800" b="0" i="0" u="none" strike="noStrike" cap="none" dirty="0">
              <a:solidFill>
                <a:srgbClr val="FFFFFF"/>
              </a:solidFill>
              <a:latin typeface="Times New Roman"/>
              <a:ea typeface="Times New Roman"/>
              <a:cs typeface="Times New Roman"/>
              <a:sym typeface="Times New Roman"/>
            </a:endParaRPr>
          </a:p>
        </p:txBody>
      </p:sp>
      <p:pic>
        <p:nvPicPr>
          <p:cNvPr id="5" name="圖片 4">
            <a:extLst>
              <a:ext uri="{FF2B5EF4-FFF2-40B4-BE49-F238E27FC236}">
                <a16:creationId xmlns:a16="http://schemas.microsoft.com/office/drawing/2014/main" id="{FE4C529D-295E-4397-A0F6-C63ADAF31486}"/>
              </a:ext>
            </a:extLst>
          </p:cNvPr>
          <p:cNvPicPr>
            <a:picLocks noChangeAspect="1"/>
          </p:cNvPicPr>
          <p:nvPr/>
        </p:nvPicPr>
        <p:blipFill>
          <a:blip r:embed="rId2"/>
          <a:stretch>
            <a:fillRect/>
          </a:stretch>
        </p:blipFill>
        <p:spPr>
          <a:xfrm>
            <a:off x="1005310" y="2317139"/>
            <a:ext cx="10181380" cy="3414238"/>
          </a:xfrm>
          <a:prstGeom prst="rect">
            <a:avLst/>
          </a:prstGeom>
        </p:spPr>
      </p:pic>
    </p:spTree>
    <p:extLst>
      <p:ext uri="{BB962C8B-B14F-4D97-AF65-F5344CB8AC3E}">
        <p14:creationId xmlns:p14="http://schemas.microsoft.com/office/powerpoint/2010/main" val="38231372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92CE13-4E52-4682-AE46-F7A0AB633773}"/>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Results analysis</a:t>
            </a:r>
            <a:endParaRPr lang="zh-TW" altLang="en-US" dirty="0">
              <a:latin typeface="Times New Roman" panose="02020603050405020304" pitchFamily="18" charset="0"/>
              <a:cs typeface="Times New Roman" panose="02020603050405020304" pitchFamily="18" charset="0"/>
            </a:endParaRPr>
          </a:p>
        </p:txBody>
      </p:sp>
      <p:sp>
        <p:nvSpPr>
          <p:cNvPr id="4" name="Google Shape;98;p14">
            <a:extLst>
              <a:ext uri="{FF2B5EF4-FFF2-40B4-BE49-F238E27FC236}">
                <a16:creationId xmlns:a16="http://schemas.microsoft.com/office/drawing/2014/main" id="{13065E10-8021-49C0-8085-66BDC615A93A}"/>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marR="0" lvl="0" indent="0" algn="l" rtl="0">
              <a:spcBef>
                <a:spcPts val="0"/>
              </a:spcBef>
              <a:spcAft>
                <a:spcPts val="0"/>
              </a:spcAft>
              <a:buNone/>
            </a:pPr>
            <a:r>
              <a:rPr lang="en-US" sz="2800" b="0" i="0" u="none" strike="noStrike" cap="none" dirty="0">
                <a:solidFill>
                  <a:srgbClr val="FFFFFF"/>
                </a:solidFill>
                <a:latin typeface="Times New Roman"/>
                <a:ea typeface="Times New Roman"/>
                <a:cs typeface="Times New Roman"/>
                <a:sym typeface="Times New Roman"/>
              </a:rPr>
              <a:t>Experiment</a:t>
            </a:r>
            <a:endParaRPr sz="2800" b="0" i="0" u="none" strike="noStrike" cap="none" dirty="0">
              <a:solidFill>
                <a:srgbClr val="FFFFFF"/>
              </a:solidFill>
              <a:latin typeface="Times New Roman"/>
              <a:ea typeface="Times New Roman"/>
              <a:cs typeface="Times New Roman"/>
              <a:sym typeface="Times New Roman"/>
            </a:endParaRPr>
          </a:p>
        </p:txBody>
      </p:sp>
      <p:pic>
        <p:nvPicPr>
          <p:cNvPr id="6" name="圖片 5">
            <a:extLst>
              <a:ext uri="{FF2B5EF4-FFF2-40B4-BE49-F238E27FC236}">
                <a16:creationId xmlns:a16="http://schemas.microsoft.com/office/drawing/2014/main" id="{E6A13BB5-9AB8-4D69-BC54-16C2F3F240BA}"/>
              </a:ext>
            </a:extLst>
          </p:cNvPr>
          <p:cNvPicPr>
            <a:picLocks noChangeAspect="1"/>
          </p:cNvPicPr>
          <p:nvPr/>
        </p:nvPicPr>
        <p:blipFill>
          <a:blip r:embed="rId2"/>
          <a:stretch>
            <a:fillRect/>
          </a:stretch>
        </p:blipFill>
        <p:spPr>
          <a:xfrm>
            <a:off x="2357490" y="1690688"/>
            <a:ext cx="7477020" cy="4463087"/>
          </a:xfrm>
          <a:prstGeom prst="rect">
            <a:avLst/>
          </a:prstGeom>
        </p:spPr>
      </p:pic>
    </p:spTree>
    <p:extLst>
      <p:ext uri="{BB962C8B-B14F-4D97-AF65-F5344CB8AC3E}">
        <p14:creationId xmlns:p14="http://schemas.microsoft.com/office/powerpoint/2010/main" val="43912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98;p14">
            <a:extLst>
              <a:ext uri="{FF2B5EF4-FFF2-40B4-BE49-F238E27FC236}">
                <a16:creationId xmlns:a16="http://schemas.microsoft.com/office/drawing/2014/main" id="{BA2E33AB-6E48-4112-8C47-2BCF1C8F2694}"/>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marR="0" lvl="0" indent="0" algn="l" rtl="0">
              <a:spcBef>
                <a:spcPts val="0"/>
              </a:spcBef>
              <a:spcAft>
                <a:spcPts val="0"/>
              </a:spcAft>
              <a:buNone/>
            </a:pPr>
            <a:r>
              <a:rPr lang="en-US" sz="2800" dirty="0">
                <a:solidFill>
                  <a:srgbClr val="FFFFFF"/>
                </a:solidFill>
                <a:latin typeface="Times New Roman"/>
                <a:ea typeface="Times New Roman"/>
                <a:cs typeface="Times New Roman"/>
                <a:sym typeface="Times New Roman"/>
              </a:rPr>
              <a:t>Conclusion</a:t>
            </a:r>
            <a:endParaRPr sz="2800" b="0" i="0" u="none" strike="noStrike" cap="none" dirty="0">
              <a:solidFill>
                <a:srgbClr val="FFFFFF"/>
              </a:solidFill>
              <a:latin typeface="Times New Roman"/>
              <a:ea typeface="Times New Roman"/>
              <a:cs typeface="Times New Roman"/>
              <a:sym typeface="Times New Roman"/>
            </a:endParaRPr>
          </a:p>
        </p:txBody>
      </p:sp>
      <p:sp>
        <p:nvSpPr>
          <p:cNvPr id="6" name="矩形 5">
            <a:extLst>
              <a:ext uri="{FF2B5EF4-FFF2-40B4-BE49-F238E27FC236}">
                <a16:creationId xmlns:a16="http://schemas.microsoft.com/office/drawing/2014/main" id="{097CCEF1-C142-4252-BA40-1CD51B480A0A}"/>
              </a:ext>
            </a:extLst>
          </p:cNvPr>
          <p:cNvSpPr/>
          <p:nvPr/>
        </p:nvSpPr>
        <p:spPr>
          <a:xfrm>
            <a:off x="1023248" y="823773"/>
            <a:ext cx="2634054" cy="646331"/>
          </a:xfrm>
          <a:prstGeom prst="rect">
            <a:avLst/>
          </a:prstGeom>
        </p:spPr>
        <p:txBody>
          <a:bodyPr wrap="none">
            <a:spAutoFit/>
          </a:bodyPr>
          <a:lstStyle/>
          <a:p>
            <a:r>
              <a:rPr lang="en-US" altLang="zh-TW" sz="3600" dirty="0">
                <a:latin typeface="Times New Roman" panose="02020603050405020304" pitchFamily="18" charset="0"/>
                <a:cs typeface="Times New Roman" panose="02020603050405020304" pitchFamily="18" charset="0"/>
              </a:rPr>
              <a:t>Feature work</a:t>
            </a:r>
            <a:endParaRPr lang="zh-TW" altLang="en-US" sz="3600" dirty="0">
              <a:latin typeface="Times New Roman" panose="02020603050405020304" pitchFamily="18" charset="0"/>
              <a:cs typeface="Times New Roman" panose="02020603050405020304" pitchFamily="18" charset="0"/>
            </a:endParaRPr>
          </a:p>
        </p:txBody>
      </p:sp>
      <p:pic>
        <p:nvPicPr>
          <p:cNvPr id="2" name="圖片 1">
            <a:extLst>
              <a:ext uri="{FF2B5EF4-FFF2-40B4-BE49-F238E27FC236}">
                <a16:creationId xmlns:a16="http://schemas.microsoft.com/office/drawing/2014/main" id="{4635D5AC-4AF1-4BE0-B10B-CE57F124A7C2}"/>
              </a:ext>
            </a:extLst>
          </p:cNvPr>
          <p:cNvPicPr>
            <a:picLocks noChangeAspect="1"/>
          </p:cNvPicPr>
          <p:nvPr/>
        </p:nvPicPr>
        <p:blipFill>
          <a:blip r:embed="rId3"/>
          <a:stretch>
            <a:fillRect/>
          </a:stretch>
        </p:blipFill>
        <p:spPr>
          <a:xfrm>
            <a:off x="2820612" y="2563521"/>
            <a:ext cx="6550775" cy="2899632"/>
          </a:xfrm>
          <a:prstGeom prst="rect">
            <a:avLst/>
          </a:prstGeom>
        </p:spPr>
      </p:pic>
    </p:spTree>
    <p:extLst>
      <p:ext uri="{BB962C8B-B14F-4D97-AF65-F5344CB8AC3E}">
        <p14:creationId xmlns:p14="http://schemas.microsoft.com/office/powerpoint/2010/main" val="3312939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Google Shape;98;p14">
            <a:extLst>
              <a:ext uri="{FF2B5EF4-FFF2-40B4-BE49-F238E27FC236}">
                <a16:creationId xmlns:a16="http://schemas.microsoft.com/office/drawing/2014/main" id="{C4000068-63B3-47C3-B091-59E9BE308F93}"/>
              </a:ext>
            </a:extLst>
          </p:cNvPr>
          <p:cNvSpPr/>
          <p:nvPr/>
        </p:nvSpPr>
        <p:spPr>
          <a:xfrm>
            <a:off x="0" y="0"/>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sz="2800" dirty="0">
                <a:solidFill>
                  <a:srgbClr val="FFFFFF"/>
                </a:solidFill>
                <a:latin typeface="Times New Roman" panose="02020603050405020304" pitchFamily="18" charset="0"/>
                <a:ea typeface="Times New Roman"/>
                <a:cs typeface="Times New Roman" panose="02020603050405020304" pitchFamily="18" charset="0"/>
                <a:sym typeface="Times New Roman"/>
              </a:rPr>
              <a:t>O</a:t>
            </a:r>
            <a:r>
              <a:rPr lang="en-US" sz="2800" b="0" i="0" u="none" strike="noStrike" cap="none" dirty="0">
                <a:solidFill>
                  <a:srgbClr val="FFFFFF"/>
                </a:solidFill>
                <a:latin typeface="Times New Roman" panose="02020603050405020304" pitchFamily="18" charset="0"/>
                <a:ea typeface="Times New Roman"/>
                <a:cs typeface="Times New Roman" panose="02020603050405020304" pitchFamily="18" charset="0"/>
                <a:sym typeface="Times New Roman"/>
              </a:rPr>
              <a:t>utline</a:t>
            </a:r>
            <a:endParaRPr sz="2800" b="0" i="0" u="none" strike="noStrike" cap="none" dirty="0">
              <a:solidFill>
                <a:srgbClr val="FFFFFF"/>
              </a:solidFill>
              <a:latin typeface="Times New Roman" panose="02020603050405020304" pitchFamily="18" charset="0"/>
              <a:ea typeface="Times New Roman"/>
              <a:cs typeface="Times New Roman" panose="02020603050405020304" pitchFamily="18" charset="0"/>
              <a:sym typeface="Times New Roman"/>
            </a:endParaRPr>
          </a:p>
        </p:txBody>
      </p:sp>
      <p:sp>
        <p:nvSpPr>
          <p:cNvPr id="60" name="Google Shape;100;p14">
            <a:extLst>
              <a:ext uri="{FF2B5EF4-FFF2-40B4-BE49-F238E27FC236}">
                <a16:creationId xmlns:a16="http://schemas.microsoft.com/office/drawing/2014/main" id="{E3E6037B-CA5B-490B-9CA6-20C10B75A8E3}"/>
              </a:ext>
            </a:extLst>
          </p:cNvPr>
          <p:cNvSpPr/>
          <p:nvPr/>
        </p:nvSpPr>
        <p:spPr>
          <a:xfrm>
            <a:off x="4177495" y="1195973"/>
            <a:ext cx="682907" cy="682907"/>
          </a:xfrm>
          <a:prstGeom prst="ellipse">
            <a:avLst/>
          </a:prstGeom>
          <a:noFill/>
          <a:ln w="38100" cap="flat" cmpd="sng">
            <a:solidFill>
              <a:srgbClr val="FE91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anose="02020603050405020304" pitchFamily="18" charset="0"/>
              <a:ea typeface="Malgun Gothic"/>
              <a:cs typeface="Times New Roman" panose="02020603050405020304" pitchFamily="18" charset="0"/>
              <a:sym typeface="Malgun Gothic"/>
            </a:endParaRPr>
          </a:p>
        </p:txBody>
      </p:sp>
      <p:sp>
        <p:nvSpPr>
          <p:cNvPr id="61" name="Google Shape;101;p14">
            <a:extLst>
              <a:ext uri="{FF2B5EF4-FFF2-40B4-BE49-F238E27FC236}">
                <a16:creationId xmlns:a16="http://schemas.microsoft.com/office/drawing/2014/main" id="{47C35F71-661F-44FD-AC08-71D5655D9FB2}"/>
              </a:ext>
            </a:extLst>
          </p:cNvPr>
          <p:cNvSpPr txBox="1"/>
          <p:nvPr/>
        </p:nvSpPr>
        <p:spPr>
          <a:xfrm>
            <a:off x="4311199" y="1352760"/>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Times New Roman" panose="02020603050405020304" pitchFamily="18" charset="0"/>
                <a:ea typeface="Times New Roman"/>
                <a:cs typeface="Times New Roman" panose="02020603050405020304" pitchFamily="18" charset="0"/>
                <a:sym typeface="Times New Roman"/>
              </a:rPr>
              <a:t>01</a:t>
            </a:r>
            <a:endParaRPr sz="18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grpSp>
        <p:nvGrpSpPr>
          <p:cNvPr id="62" name="Google Shape;102;p14">
            <a:extLst>
              <a:ext uri="{FF2B5EF4-FFF2-40B4-BE49-F238E27FC236}">
                <a16:creationId xmlns:a16="http://schemas.microsoft.com/office/drawing/2014/main" id="{F90755B0-D174-483C-8A9B-477C22AF816F}"/>
              </a:ext>
            </a:extLst>
          </p:cNvPr>
          <p:cNvGrpSpPr/>
          <p:nvPr/>
        </p:nvGrpSpPr>
        <p:grpSpPr>
          <a:xfrm>
            <a:off x="4177494" y="2213486"/>
            <a:ext cx="682907" cy="682907"/>
            <a:chOff x="3578505" y="1333018"/>
            <a:chExt cx="682907" cy="682907"/>
          </a:xfrm>
        </p:grpSpPr>
        <p:sp>
          <p:nvSpPr>
            <p:cNvPr id="63" name="Google Shape;103;p14">
              <a:extLst>
                <a:ext uri="{FF2B5EF4-FFF2-40B4-BE49-F238E27FC236}">
                  <a16:creationId xmlns:a16="http://schemas.microsoft.com/office/drawing/2014/main" id="{92F2E751-21B9-43D9-A0C2-8D416874909A}"/>
                </a:ext>
              </a:extLst>
            </p:cNvPr>
            <p:cNvSpPr/>
            <p:nvPr/>
          </p:nvSpPr>
          <p:spPr>
            <a:xfrm>
              <a:off x="3578505" y="1333018"/>
              <a:ext cx="682907" cy="682907"/>
            </a:xfrm>
            <a:prstGeom prst="ellipse">
              <a:avLst/>
            </a:prstGeom>
            <a:noFill/>
            <a:ln w="38100" cap="flat" cmpd="sng">
              <a:solidFill>
                <a:srgbClr val="94AAD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Malgun Gothic"/>
                <a:cs typeface="Times New Roman" panose="02020603050405020304" pitchFamily="18" charset="0"/>
                <a:sym typeface="Malgun Gothic"/>
              </a:endParaRPr>
            </a:p>
          </p:txBody>
        </p:sp>
        <p:sp>
          <p:nvSpPr>
            <p:cNvPr id="64" name="Google Shape;104;p14">
              <a:extLst>
                <a:ext uri="{FF2B5EF4-FFF2-40B4-BE49-F238E27FC236}">
                  <a16:creationId xmlns:a16="http://schemas.microsoft.com/office/drawing/2014/main" id="{52863CD9-D7B3-4367-8384-D1435725782D}"/>
                </a:ext>
              </a:extLst>
            </p:cNvPr>
            <p:cNvSpPr txBox="1"/>
            <p:nvPr/>
          </p:nvSpPr>
          <p:spPr>
            <a:xfrm>
              <a:off x="3712209" y="1489805"/>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panose="02020603050405020304" pitchFamily="18" charset="0"/>
                  <a:ea typeface="Times New Roman"/>
                  <a:cs typeface="Times New Roman" panose="02020603050405020304" pitchFamily="18" charset="0"/>
                  <a:sym typeface="Times New Roman"/>
                </a:rPr>
                <a:t>02</a:t>
              </a:r>
              <a:endParaRPr sz="180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grpSp>
      <p:grpSp>
        <p:nvGrpSpPr>
          <p:cNvPr id="65" name="Google Shape;108;p14">
            <a:extLst>
              <a:ext uri="{FF2B5EF4-FFF2-40B4-BE49-F238E27FC236}">
                <a16:creationId xmlns:a16="http://schemas.microsoft.com/office/drawing/2014/main" id="{E89795B3-29CD-4034-9C59-23A59133BC6F}"/>
              </a:ext>
            </a:extLst>
          </p:cNvPr>
          <p:cNvGrpSpPr/>
          <p:nvPr/>
        </p:nvGrpSpPr>
        <p:grpSpPr>
          <a:xfrm>
            <a:off x="4177493" y="4248512"/>
            <a:ext cx="682907" cy="682907"/>
            <a:chOff x="3578505" y="1333018"/>
            <a:chExt cx="682907" cy="682907"/>
          </a:xfrm>
        </p:grpSpPr>
        <p:sp>
          <p:nvSpPr>
            <p:cNvPr id="66" name="Google Shape;109;p14">
              <a:extLst>
                <a:ext uri="{FF2B5EF4-FFF2-40B4-BE49-F238E27FC236}">
                  <a16:creationId xmlns:a16="http://schemas.microsoft.com/office/drawing/2014/main" id="{CA1F1D17-DAAA-49BF-BA48-29433B93F433}"/>
                </a:ext>
              </a:extLst>
            </p:cNvPr>
            <p:cNvSpPr/>
            <p:nvPr/>
          </p:nvSpPr>
          <p:spPr>
            <a:xfrm>
              <a:off x="3578505" y="1333018"/>
              <a:ext cx="682907" cy="682907"/>
            </a:xfrm>
            <a:prstGeom prst="ellipse">
              <a:avLst/>
            </a:prstGeom>
            <a:noFill/>
            <a:ln w="38100" cap="flat" cmpd="sng">
              <a:solidFill>
                <a:srgbClr val="94AAD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Malgun Gothic"/>
                <a:cs typeface="Times New Roman" panose="02020603050405020304" pitchFamily="18" charset="0"/>
                <a:sym typeface="Malgun Gothic"/>
              </a:endParaRPr>
            </a:p>
          </p:txBody>
        </p:sp>
        <p:sp>
          <p:nvSpPr>
            <p:cNvPr id="67" name="Google Shape;110;p14">
              <a:extLst>
                <a:ext uri="{FF2B5EF4-FFF2-40B4-BE49-F238E27FC236}">
                  <a16:creationId xmlns:a16="http://schemas.microsoft.com/office/drawing/2014/main" id="{8516A93E-351A-40F0-B289-48A3AB7A5B93}"/>
                </a:ext>
              </a:extLst>
            </p:cNvPr>
            <p:cNvSpPr txBox="1"/>
            <p:nvPr/>
          </p:nvSpPr>
          <p:spPr>
            <a:xfrm>
              <a:off x="3712209" y="1489805"/>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imes New Roman" panose="02020603050405020304" pitchFamily="18" charset="0"/>
                  <a:ea typeface="Times New Roman"/>
                  <a:cs typeface="Times New Roman" panose="02020603050405020304" pitchFamily="18" charset="0"/>
                  <a:sym typeface="Times New Roman"/>
                </a:rPr>
                <a:t>04</a:t>
              </a:r>
              <a:endParaRPr sz="180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grpSp>
      <p:grpSp>
        <p:nvGrpSpPr>
          <p:cNvPr id="68" name="Google Shape;111;p14">
            <a:extLst>
              <a:ext uri="{FF2B5EF4-FFF2-40B4-BE49-F238E27FC236}">
                <a16:creationId xmlns:a16="http://schemas.microsoft.com/office/drawing/2014/main" id="{5721C457-DED1-4C6C-8D7F-33737B9C872E}"/>
              </a:ext>
            </a:extLst>
          </p:cNvPr>
          <p:cNvGrpSpPr/>
          <p:nvPr/>
        </p:nvGrpSpPr>
        <p:grpSpPr>
          <a:xfrm>
            <a:off x="4177493" y="5266025"/>
            <a:ext cx="682907" cy="682907"/>
            <a:chOff x="3578505" y="1333018"/>
            <a:chExt cx="682907" cy="682907"/>
          </a:xfrm>
        </p:grpSpPr>
        <p:sp>
          <p:nvSpPr>
            <p:cNvPr id="69" name="Google Shape;112;p14">
              <a:extLst>
                <a:ext uri="{FF2B5EF4-FFF2-40B4-BE49-F238E27FC236}">
                  <a16:creationId xmlns:a16="http://schemas.microsoft.com/office/drawing/2014/main" id="{15911488-431D-4AD2-95A2-27BB756E181B}"/>
                </a:ext>
              </a:extLst>
            </p:cNvPr>
            <p:cNvSpPr/>
            <p:nvPr/>
          </p:nvSpPr>
          <p:spPr>
            <a:xfrm>
              <a:off x="3578505" y="1333018"/>
              <a:ext cx="682907" cy="682907"/>
            </a:xfrm>
            <a:prstGeom prst="ellipse">
              <a:avLst/>
            </a:prstGeom>
            <a:noFill/>
            <a:ln w="38100" cap="flat" cmpd="sng">
              <a:solidFill>
                <a:srgbClr val="FE913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Malgun Gothic"/>
                <a:cs typeface="Times New Roman" panose="02020603050405020304" pitchFamily="18" charset="0"/>
                <a:sym typeface="Malgun Gothic"/>
              </a:endParaRPr>
            </a:p>
          </p:txBody>
        </p:sp>
        <p:sp>
          <p:nvSpPr>
            <p:cNvPr id="70" name="Google Shape;113;p14">
              <a:extLst>
                <a:ext uri="{FF2B5EF4-FFF2-40B4-BE49-F238E27FC236}">
                  <a16:creationId xmlns:a16="http://schemas.microsoft.com/office/drawing/2014/main" id="{56D73D75-E707-4996-B71B-D7D8BC42E251}"/>
                </a:ext>
              </a:extLst>
            </p:cNvPr>
            <p:cNvSpPr txBox="1"/>
            <p:nvPr/>
          </p:nvSpPr>
          <p:spPr>
            <a:xfrm>
              <a:off x="3712209" y="1489805"/>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panose="02020603050405020304" pitchFamily="18" charset="0"/>
                  <a:ea typeface="Times New Roman"/>
                  <a:cs typeface="Times New Roman" panose="02020603050405020304" pitchFamily="18" charset="0"/>
                  <a:sym typeface="Times New Roman"/>
                </a:rPr>
                <a:t>05</a:t>
              </a:r>
              <a:endParaRPr sz="18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grpSp>
      <p:sp>
        <p:nvSpPr>
          <p:cNvPr id="71" name="Google Shape;114;p14">
            <a:extLst>
              <a:ext uri="{FF2B5EF4-FFF2-40B4-BE49-F238E27FC236}">
                <a16:creationId xmlns:a16="http://schemas.microsoft.com/office/drawing/2014/main" id="{BAF89E85-17B3-41AA-B704-AD6E0EA84E5B}"/>
              </a:ext>
            </a:extLst>
          </p:cNvPr>
          <p:cNvSpPr txBox="1"/>
          <p:nvPr/>
        </p:nvSpPr>
        <p:spPr>
          <a:xfrm>
            <a:off x="5346540" y="1302878"/>
            <a:ext cx="32640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Purpose</a:t>
            </a:r>
            <a:endParaRPr sz="24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sp>
        <p:nvSpPr>
          <p:cNvPr id="72" name="Google Shape;115;p14">
            <a:extLst>
              <a:ext uri="{FF2B5EF4-FFF2-40B4-BE49-F238E27FC236}">
                <a16:creationId xmlns:a16="http://schemas.microsoft.com/office/drawing/2014/main" id="{0C1F1EEB-20B9-468C-B6E4-9E0B9B251165}"/>
              </a:ext>
            </a:extLst>
          </p:cNvPr>
          <p:cNvSpPr txBox="1"/>
          <p:nvPr/>
        </p:nvSpPr>
        <p:spPr>
          <a:xfrm>
            <a:off x="5346540" y="2324106"/>
            <a:ext cx="326406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Times New Roman" panose="02020603050405020304" pitchFamily="18" charset="0"/>
                <a:ea typeface="Times New Roman"/>
                <a:cs typeface="Times New Roman" panose="02020603050405020304" pitchFamily="18" charset="0"/>
                <a:sym typeface="Times New Roman"/>
              </a:rPr>
              <a:t>Related work</a:t>
            </a:r>
            <a:endParaRPr dirty="0">
              <a:latin typeface="Times New Roman" panose="02020603050405020304" pitchFamily="18" charset="0"/>
              <a:cs typeface="Times New Roman" panose="02020603050405020304" pitchFamily="18" charset="0"/>
            </a:endParaRPr>
          </a:p>
        </p:txBody>
      </p:sp>
      <p:grpSp>
        <p:nvGrpSpPr>
          <p:cNvPr id="73" name="群組 72">
            <a:extLst>
              <a:ext uri="{FF2B5EF4-FFF2-40B4-BE49-F238E27FC236}">
                <a16:creationId xmlns:a16="http://schemas.microsoft.com/office/drawing/2014/main" id="{8FEE71F3-F6FA-491B-A8B8-8AD913B58C0E}"/>
              </a:ext>
            </a:extLst>
          </p:cNvPr>
          <p:cNvGrpSpPr/>
          <p:nvPr/>
        </p:nvGrpSpPr>
        <p:grpSpPr>
          <a:xfrm>
            <a:off x="4177493" y="3230999"/>
            <a:ext cx="4433107" cy="682907"/>
            <a:chOff x="3813560" y="3006417"/>
            <a:chExt cx="4433107" cy="682907"/>
          </a:xfrm>
        </p:grpSpPr>
        <p:grpSp>
          <p:nvGrpSpPr>
            <p:cNvPr id="74" name="Google Shape;105;p14">
              <a:extLst>
                <a:ext uri="{FF2B5EF4-FFF2-40B4-BE49-F238E27FC236}">
                  <a16:creationId xmlns:a16="http://schemas.microsoft.com/office/drawing/2014/main" id="{A95787DB-B342-4E99-B1A1-11B170E0E712}"/>
                </a:ext>
              </a:extLst>
            </p:cNvPr>
            <p:cNvGrpSpPr/>
            <p:nvPr/>
          </p:nvGrpSpPr>
          <p:grpSpPr>
            <a:xfrm>
              <a:off x="3813560" y="3006417"/>
              <a:ext cx="682907" cy="682907"/>
              <a:chOff x="3578505" y="1333018"/>
              <a:chExt cx="682907" cy="682907"/>
            </a:xfrm>
          </p:grpSpPr>
          <p:sp>
            <p:nvSpPr>
              <p:cNvPr id="76" name="Google Shape;106;p14">
                <a:extLst>
                  <a:ext uri="{FF2B5EF4-FFF2-40B4-BE49-F238E27FC236}">
                    <a16:creationId xmlns:a16="http://schemas.microsoft.com/office/drawing/2014/main" id="{D70936D8-ADF5-42F8-AD20-D710D9912EA0}"/>
                  </a:ext>
                </a:extLst>
              </p:cNvPr>
              <p:cNvSpPr/>
              <p:nvPr/>
            </p:nvSpPr>
            <p:spPr>
              <a:xfrm>
                <a:off x="3578505" y="1333018"/>
                <a:ext cx="682907" cy="682907"/>
              </a:xfrm>
              <a:prstGeom prst="ellipse">
                <a:avLst/>
              </a:prstGeom>
              <a:noFill/>
              <a:ln w="38100" cap="flat" cmpd="sng">
                <a:solidFill>
                  <a:srgbClr val="C050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pitchFamily="18" charset="0"/>
                  <a:ea typeface="Malgun Gothic"/>
                  <a:cs typeface="Times New Roman" panose="02020603050405020304" pitchFamily="18" charset="0"/>
                  <a:sym typeface="Malgun Gothic"/>
                </a:endParaRPr>
              </a:p>
            </p:txBody>
          </p:sp>
          <p:sp>
            <p:nvSpPr>
              <p:cNvPr id="77" name="Google Shape;107;p14">
                <a:extLst>
                  <a:ext uri="{FF2B5EF4-FFF2-40B4-BE49-F238E27FC236}">
                    <a16:creationId xmlns:a16="http://schemas.microsoft.com/office/drawing/2014/main" id="{071B00F6-E4A8-44B1-907F-3909D766557B}"/>
                  </a:ext>
                </a:extLst>
              </p:cNvPr>
              <p:cNvSpPr txBox="1"/>
              <p:nvPr/>
            </p:nvSpPr>
            <p:spPr>
              <a:xfrm>
                <a:off x="3712209" y="1489805"/>
                <a:ext cx="4154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imes New Roman" panose="02020603050405020304" pitchFamily="18" charset="0"/>
                    <a:ea typeface="Times New Roman"/>
                    <a:cs typeface="Times New Roman" panose="02020603050405020304" pitchFamily="18" charset="0"/>
                    <a:sym typeface="Times New Roman"/>
                  </a:rPr>
                  <a:t>03</a:t>
                </a:r>
                <a:endParaRPr sz="1800" dirty="0">
                  <a:solidFill>
                    <a:schemeClr val="dk1"/>
                  </a:solidFill>
                  <a:latin typeface="Times New Roman" panose="02020603050405020304" pitchFamily="18" charset="0"/>
                  <a:ea typeface="Times New Roman"/>
                  <a:cs typeface="Times New Roman" panose="02020603050405020304" pitchFamily="18" charset="0"/>
                  <a:sym typeface="Times New Roman"/>
                </a:endParaRPr>
              </a:p>
            </p:txBody>
          </p:sp>
        </p:grpSp>
        <p:sp>
          <p:nvSpPr>
            <p:cNvPr id="75" name="Google Shape;116;p14">
              <a:extLst>
                <a:ext uri="{FF2B5EF4-FFF2-40B4-BE49-F238E27FC236}">
                  <a16:creationId xmlns:a16="http://schemas.microsoft.com/office/drawing/2014/main" id="{E70299D0-590F-40E3-AD9D-6D630181D8C8}"/>
                </a:ext>
              </a:extLst>
            </p:cNvPr>
            <p:cNvSpPr txBox="1"/>
            <p:nvPr/>
          </p:nvSpPr>
          <p:spPr>
            <a:xfrm>
              <a:off x="4982607" y="3117037"/>
              <a:ext cx="3264060" cy="461624"/>
            </a:xfrm>
            <a:prstGeom prst="rect">
              <a:avLst/>
            </a:prstGeom>
            <a:noFill/>
            <a:ln>
              <a:noFill/>
            </a:ln>
          </p:spPr>
          <p:txBody>
            <a:bodyPr spcFirstLastPara="1" wrap="square" lIns="91425" tIns="45700" rIns="91425" bIns="45700" anchor="t" anchorCtr="0">
              <a:spAutoFit/>
            </a:bodyPr>
            <a:lstStyle/>
            <a:p>
              <a:pPr lvl="0"/>
              <a:r>
                <a:rPr lang="en-US" altLang="zh-TW" sz="2400" dirty="0">
                  <a:latin typeface="Times New Roman" panose="02020603050405020304" pitchFamily="18" charset="0"/>
                  <a:cs typeface="Times New Roman" panose="02020603050405020304" pitchFamily="18" charset="0"/>
                </a:rPr>
                <a:t>DS3DGS Overview</a:t>
              </a:r>
              <a:endParaRPr dirty="0">
                <a:latin typeface="Times New Roman" panose="02020603050405020304" pitchFamily="18" charset="0"/>
                <a:cs typeface="Times New Roman" panose="02020603050405020304" pitchFamily="18" charset="0"/>
              </a:endParaRPr>
            </a:p>
          </p:txBody>
        </p:sp>
      </p:grpSp>
      <p:sp>
        <p:nvSpPr>
          <p:cNvPr id="78" name="Google Shape;117;p14">
            <a:extLst>
              <a:ext uri="{FF2B5EF4-FFF2-40B4-BE49-F238E27FC236}">
                <a16:creationId xmlns:a16="http://schemas.microsoft.com/office/drawing/2014/main" id="{910D57CE-2DE1-44FF-BEE5-26D6004C4703}"/>
              </a:ext>
            </a:extLst>
          </p:cNvPr>
          <p:cNvSpPr txBox="1"/>
          <p:nvPr/>
        </p:nvSpPr>
        <p:spPr>
          <a:xfrm>
            <a:off x="5346540" y="4405299"/>
            <a:ext cx="3264060" cy="461665"/>
          </a:xfrm>
          <a:prstGeom prst="rect">
            <a:avLst/>
          </a:prstGeom>
          <a:noFill/>
          <a:ln>
            <a:noFill/>
          </a:ln>
        </p:spPr>
        <p:txBody>
          <a:bodyPr spcFirstLastPara="1" wrap="square" lIns="91425" tIns="45700" rIns="91425" bIns="45700" anchor="t" anchorCtr="0">
            <a:spAutoFit/>
          </a:bodyPr>
          <a:lstStyle/>
          <a:p>
            <a:pPr lvl="0"/>
            <a:r>
              <a:rPr lang="en-US" altLang="zh-TW" sz="2400" dirty="0">
                <a:latin typeface="Times New Roman" panose="02020603050405020304" pitchFamily="18" charset="0"/>
                <a:cs typeface="Times New Roman" panose="02020603050405020304" pitchFamily="18" charset="0"/>
              </a:rPr>
              <a:t>Experiment </a:t>
            </a:r>
          </a:p>
        </p:txBody>
      </p:sp>
      <p:sp>
        <p:nvSpPr>
          <p:cNvPr id="83" name="Google Shape;117;p14">
            <a:extLst>
              <a:ext uri="{FF2B5EF4-FFF2-40B4-BE49-F238E27FC236}">
                <a16:creationId xmlns:a16="http://schemas.microsoft.com/office/drawing/2014/main" id="{278275C0-0C46-4501-8896-D05AAA5909FD}"/>
              </a:ext>
            </a:extLst>
          </p:cNvPr>
          <p:cNvSpPr txBox="1"/>
          <p:nvPr/>
        </p:nvSpPr>
        <p:spPr>
          <a:xfrm>
            <a:off x="5346540" y="5430029"/>
            <a:ext cx="3264060" cy="461665"/>
          </a:xfrm>
          <a:prstGeom prst="rect">
            <a:avLst/>
          </a:prstGeom>
          <a:noFill/>
          <a:ln>
            <a:noFill/>
          </a:ln>
        </p:spPr>
        <p:txBody>
          <a:bodyPr spcFirstLastPara="1" wrap="square" lIns="91425" tIns="45700" rIns="91425" bIns="45700" anchor="t" anchorCtr="0">
            <a:spAutoFit/>
          </a:bodyPr>
          <a:lstStyle/>
          <a:p>
            <a:pPr lvl="0"/>
            <a:r>
              <a:rPr lang="en-US" altLang="zh-TW" sz="2400" dirty="0">
                <a:solidFill>
                  <a:schemeClr val="dk1"/>
                </a:solidFill>
                <a:latin typeface="Times New Roman" panose="02020603050405020304" pitchFamily="18" charset="0"/>
                <a:ea typeface="Times New Roman"/>
                <a:cs typeface="Times New Roman" panose="02020603050405020304" pitchFamily="18" charset="0"/>
                <a:sym typeface="Times New Roman"/>
              </a:rPr>
              <a:t>Conclusion</a:t>
            </a:r>
          </a:p>
        </p:txBody>
      </p:sp>
    </p:spTree>
    <p:extLst>
      <p:ext uri="{BB962C8B-B14F-4D97-AF65-F5344CB8AC3E}">
        <p14:creationId xmlns:p14="http://schemas.microsoft.com/office/powerpoint/2010/main" val="1511400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8;p14">
            <a:extLst>
              <a:ext uri="{FF2B5EF4-FFF2-40B4-BE49-F238E27FC236}">
                <a16:creationId xmlns:a16="http://schemas.microsoft.com/office/drawing/2014/main" id="{0896691C-33F0-4EFE-B110-F9E60D1CF869}"/>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Purpose</a:t>
            </a:r>
          </a:p>
        </p:txBody>
      </p:sp>
      <p:sp>
        <p:nvSpPr>
          <p:cNvPr id="7" name="標題 1">
            <a:extLst>
              <a:ext uri="{FF2B5EF4-FFF2-40B4-BE49-F238E27FC236}">
                <a16:creationId xmlns:a16="http://schemas.microsoft.com/office/drawing/2014/main" id="{AD0E302E-5B92-4E2F-B421-275C6C048D3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dirty="0">
                <a:latin typeface="Times New Roman" panose="02020603050405020304" pitchFamily="18" charset="0"/>
                <a:cs typeface="Times New Roman" panose="02020603050405020304" pitchFamily="18" charset="0"/>
              </a:rPr>
              <a:t>Our goal</a:t>
            </a:r>
            <a:endParaRPr lang="zh-TW" altLang="en-US" dirty="0">
              <a:latin typeface="Times New Roman" panose="02020603050405020304" pitchFamily="18" charset="0"/>
              <a:cs typeface="Times New Roman" panose="02020603050405020304" pitchFamily="18" charset="0"/>
            </a:endParaRPr>
          </a:p>
        </p:txBody>
      </p:sp>
      <p:pic>
        <p:nvPicPr>
          <p:cNvPr id="8" name="cup">
            <a:hlinkClick r:id="" action="ppaction://media"/>
            <a:extLst>
              <a:ext uri="{FF2B5EF4-FFF2-40B4-BE49-F238E27FC236}">
                <a16:creationId xmlns:a16="http://schemas.microsoft.com/office/drawing/2014/main" id="{AA860FD0-B1C2-4008-A0DE-64082A3C3C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080022" y="3601641"/>
            <a:ext cx="4394663" cy="2471998"/>
          </a:xfrm>
          <a:prstGeom prst="rect">
            <a:avLst/>
          </a:prstGeom>
        </p:spPr>
      </p:pic>
      <p:pic>
        <p:nvPicPr>
          <p:cNvPr id="9" name="cup">
            <a:hlinkClick r:id="" action="ppaction://media"/>
            <a:extLst>
              <a:ext uri="{FF2B5EF4-FFF2-40B4-BE49-F238E27FC236}">
                <a16:creationId xmlns:a16="http://schemas.microsoft.com/office/drawing/2014/main" id="{6EC038A1-A2DE-4EF5-9147-6A084A5C5EC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838200" y="3601640"/>
            <a:ext cx="4394663" cy="2471998"/>
          </a:xfrm>
          <a:prstGeom prst="rect">
            <a:avLst/>
          </a:prstGeom>
        </p:spPr>
      </p:pic>
      <p:sp>
        <p:nvSpPr>
          <p:cNvPr id="10" name="矩形 9">
            <a:extLst>
              <a:ext uri="{FF2B5EF4-FFF2-40B4-BE49-F238E27FC236}">
                <a16:creationId xmlns:a16="http://schemas.microsoft.com/office/drawing/2014/main" id="{A253CFFD-BB5C-48E2-9385-050CE6D3A492}"/>
              </a:ext>
            </a:extLst>
          </p:cNvPr>
          <p:cNvSpPr/>
          <p:nvPr/>
        </p:nvSpPr>
        <p:spPr>
          <a:xfrm>
            <a:off x="838200" y="1864267"/>
            <a:ext cx="4540025" cy="707886"/>
          </a:xfrm>
          <a:prstGeom prst="rect">
            <a:avLst/>
          </a:prstGeom>
        </p:spPr>
        <p:txBody>
          <a:bodyPr wrap="none">
            <a:spAutoFit/>
          </a:bodyPr>
          <a:lstStyle/>
          <a:p>
            <a:r>
              <a:rPr lang="en-US" altLang="zh-TW" sz="2000" b="1" dirty="0">
                <a:solidFill>
                  <a:srgbClr val="212529"/>
                </a:solidFill>
                <a:latin typeface="Times New Roman" panose="02020603050405020304" pitchFamily="18" charset="0"/>
                <a:cs typeface="Times New Roman" panose="02020603050405020304" pitchFamily="18" charset="0"/>
              </a:rPr>
              <a:t>Input</a:t>
            </a:r>
            <a:r>
              <a:rPr lang="en-US" altLang="zh-TW" sz="2000" dirty="0">
                <a:solidFill>
                  <a:srgbClr val="212529"/>
                </a:solidFill>
                <a:latin typeface="Times New Roman" panose="02020603050405020304" pitchFamily="18" charset="0"/>
                <a:cs typeface="Times New Roman" panose="02020603050405020304" pitchFamily="18" charset="0"/>
              </a:rPr>
              <a:t> : </a:t>
            </a:r>
          </a:p>
          <a:p>
            <a:r>
              <a:rPr lang="en-US" altLang="zh-TW" sz="2000" dirty="0">
                <a:solidFill>
                  <a:srgbClr val="212529"/>
                </a:solidFill>
                <a:latin typeface="Times New Roman" panose="02020603050405020304" pitchFamily="18" charset="0"/>
                <a:cs typeface="Times New Roman" panose="02020603050405020304" pitchFamily="18" charset="0"/>
              </a:rPr>
              <a:t>monocular RGB video of a dynamic scene</a:t>
            </a:r>
            <a:endParaRPr lang="zh-TW" altLang="en-US" sz="2000" dirty="0">
              <a:latin typeface="Times New Roman" panose="02020603050405020304" pitchFamily="18" charset="0"/>
              <a:cs typeface="Times New Roman" panose="02020603050405020304" pitchFamily="18" charset="0"/>
            </a:endParaRPr>
          </a:p>
        </p:txBody>
      </p:sp>
      <p:sp>
        <p:nvSpPr>
          <p:cNvPr id="11" name="矩形 10">
            <a:extLst>
              <a:ext uri="{FF2B5EF4-FFF2-40B4-BE49-F238E27FC236}">
                <a16:creationId xmlns:a16="http://schemas.microsoft.com/office/drawing/2014/main" id="{2DAF680E-C8F9-42EC-BD83-09244CEA8E31}"/>
              </a:ext>
            </a:extLst>
          </p:cNvPr>
          <p:cNvSpPr/>
          <p:nvPr/>
        </p:nvSpPr>
        <p:spPr>
          <a:xfrm>
            <a:off x="6969955" y="1864267"/>
            <a:ext cx="2920992" cy="707886"/>
          </a:xfrm>
          <a:prstGeom prst="rect">
            <a:avLst/>
          </a:prstGeom>
        </p:spPr>
        <p:txBody>
          <a:bodyPr wrap="none">
            <a:spAutoFit/>
          </a:bodyPr>
          <a:lstStyle/>
          <a:p>
            <a:r>
              <a:rPr lang="en-US" altLang="zh-TW" sz="2000" b="1" dirty="0">
                <a:solidFill>
                  <a:srgbClr val="212529"/>
                </a:solidFill>
                <a:latin typeface="Times New Roman" panose="02020603050405020304" pitchFamily="18" charset="0"/>
                <a:cs typeface="Times New Roman" panose="02020603050405020304" pitchFamily="18" charset="0"/>
              </a:rPr>
              <a:t>Output</a:t>
            </a:r>
            <a:r>
              <a:rPr lang="en-US" altLang="zh-TW" sz="2000" dirty="0">
                <a:solidFill>
                  <a:srgbClr val="212529"/>
                </a:solidFill>
                <a:latin typeface="Times New Roman" panose="02020603050405020304" pitchFamily="18" charset="0"/>
                <a:cs typeface="Times New Roman" panose="02020603050405020304" pitchFamily="18" charset="0"/>
              </a:rPr>
              <a:t> : </a:t>
            </a:r>
          </a:p>
          <a:p>
            <a:r>
              <a:rPr lang="en-US" altLang="zh-TW" sz="2000" dirty="0">
                <a:solidFill>
                  <a:srgbClr val="212529"/>
                </a:solidFill>
                <a:latin typeface="Times New Roman" panose="02020603050405020304" pitchFamily="18" charset="0"/>
                <a:cs typeface="Times New Roman" panose="02020603050405020304" pitchFamily="18" charset="0"/>
              </a:rPr>
              <a:t>space-time view synthesis </a:t>
            </a:r>
            <a:endParaRPr lang="zh-TW"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826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00" fill="hold"/>
                                        <p:tgtEl>
                                          <p:spTgt spid="8"/>
                                        </p:tgtEl>
                                      </p:cBhvr>
                                    </p:cmd>
                                  </p:childTnLst>
                                </p:cTn>
                              </p:par>
                              <p:par>
                                <p:cTn id="7" presetID="1" presetClass="mediacall" presetSubtype="0" fill="hold" nodeType="withEffect">
                                  <p:stCondLst>
                                    <p:cond delay="0"/>
                                  </p:stCondLst>
                                  <p:childTnLst>
                                    <p:cmd type="call" cmd="playFrom(0.0)">
                                      <p:cBhvr>
                                        <p:cTn id="8"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remove" display="0">
                  <p:stCondLst>
                    <p:cond delay="indefinite"/>
                  </p:stCondLst>
                </p:cTn>
                <p:tgtEl>
                  <p:spTgt spid="8"/>
                </p:tgtEl>
              </p:cMediaNode>
            </p:video>
            <p:video>
              <p:cMediaNode vol="80000">
                <p:cTn id="10" repeatCount="indefinite" fill="remove"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EC60F0F-DC44-44BD-A721-87F8B418C7DF}"/>
              </a:ext>
            </a:extLst>
          </p:cNvPr>
          <p:cNvSpPr>
            <a:spLocks noGrp="1"/>
          </p:cNvSpPr>
          <p:nvPr>
            <p:ph type="title"/>
          </p:nvPr>
        </p:nvSpPr>
        <p:spPr/>
        <p:txBody>
          <a:bodyPr/>
          <a:lstStyle/>
          <a:p>
            <a:r>
              <a:rPr lang="en-US" altLang="zh-TW" dirty="0">
                <a:latin typeface="Times New Roman" panose="02020603050405020304" pitchFamily="18" charset="0"/>
                <a:cs typeface="Times New Roman" panose="02020603050405020304" pitchFamily="18" charset="0"/>
              </a:rPr>
              <a:t>Our goal</a:t>
            </a:r>
            <a:endParaRPr lang="zh-TW" altLang="en-US" dirty="0">
              <a:latin typeface="Times New Roman" panose="02020603050405020304" pitchFamily="18" charset="0"/>
              <a:cs typeface="Times New Roman" panose="02020603050405020304" pitchFamily="18" charset="0"/>
            </a:endParaRPr>
          </a:p>
        </p:txBody>
      </p:sp>
      <p:sp>
        <p:nvSpPr>
          <p:cNvPr id="7" name="Google Shape;98;p14">
            <a:extLst>
              <a:ext uri="{FF2B5EF4-FFF2-40B4-BE49-F238E27FC236}">
                <a16:creationId xmlns:a16="http://schemas.microsoft.com/office/drawing/2014/main" id="{4D0B4A3C-B3F0-42D9-A309-B00A7547E23B}"/>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Purpose</a:t>
            </a:r>
          </a:p>
        </p:txBody>
      </p:sp>
      <p:pic>
        <p:nvPicPr>
          <p:cNvPr id="8" name="Google Shape;67;p15">
            <a:extLst>
              <a:ext uri="{FF2B5EF4-FFF2-40B4-BE49-F238E27FC236}">
                <a16:creationId xmlns:a16="http://schemas.microsoft.com/office/drawing/2014/main" id="{29B820A8-9C5D-41FC-A7C0-89027487A49B}"/>
              </a:ext>
            </a:extLst>
          </p:cNvPr>
          <p:cNvPicPr preferRelativeResize="0"/>
          <p:nvPr/>
        </p:nvPicPr>
        <p:blipFill>
          <a:blip r:embed="rId2">
            <a:alphaModFix/>
          </a:blip>
          <a:stretch>
            <a:fillRect/>
          </a:stretch>
        </p:blipFill>
        <p:spPr>
          <a:xfrm>
            <a:off x="838200" y="1822058"/>
            <a:ext cx="10388600" cy="4544876"/>
          </a:xfrm>
          <a:prstGeom prst="rect">
            <a:avLst/>
          </a:prstGeom>
          <a:noFill/>
          <a:ln>
            <a:noFill/>
          </a:ln>
        </p:spPr>
      </p:pic>
    </p:spTree>
    <p:extLst>
      <p:ext uri="{BB962C8B-B14F-4D97-AF65-F5344CB8AC3E}">
        <p14:creationId xmlns:p14="http://schemas.microsoft.com/office/powerpoint/2010/main" val="2937243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14">
            <a:extLst>
              <a:ext uri="{FF2B5EF4-FFF2-40B4-BE49-F238E27FC236}">
                <a16:creationId xmlns:a16="http://schemas.microsoft.com/office/drawing/2014/main" id="{4093935F-C278-46EE-ADAD-A8758B6F5C6D}"/>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marR="0" lvl="0" indent="0" algn="l" rtl="0">
              <a:spcBef>
                <a:spcPts val="0"/>
              </a:spcBef>
              <a:spcAft>
                <a:spcPts val="0"/>
              </a:spcAft>
              <a:buNone/>
            </a:pPr>
            <a:r>
              <a:rPr lang="en-US" sz="2800" b="0" i="0" u="none" strike="noStrike" cap="none" dirty="0">
                <a:solidFill>
                  <a:srgbClr val="FFFFFF"/>
                </a:solidFill>
                <a:latin typeface="Times New Roman"/>
                <a:ea typeface="Times New Roman"/>
                <a:cs typeface="Times New Roman"/>
                <a:sym typeface="Times New Roman"/>
              </a:rPr>
              <a:t>Related work</a:t>
            </a:r>
            <a:endParaRPr sz="2800" b="0" i="0" u="none" strike="noStrike" cap="none" dirty="0">
              <a:solidFill>
                <a:srgbClr val="FFFFFF"/>
              </a:solidFill>
              <a:latin typeface="Times New Roman"/>
              <a:ea typeface="Times New Roman"/>
              <a:cs typeface="Times New Roman"/>
              <a:sym typeface="Times New Roman"/>
            </a:endParaRPr>
          </a:p>
        </p:txBody>
      </p:sp>
      <p:sp>
        <p:nvSpPr>
          <p:cNvPr id="4" name="標題 3">
            <a:extLst>
              <a:ext uri="{FF2B5EF4-FFF2-40B4-BE49-F238E27FC236}">
                <a16:creationId xmlns:a16="http://schemas.microsoft.com/office/drawing/2014/main" id="{7E00AFCB-7E4D-413D-A506-06CD15EC19DB}"/>
              </a:ext>
            </a:extLst>
          </p:cNvPr>
          <p:cNvSpPr>
            <a:spLocks noGrp="1"/>
          </p:cNvSpPr>
          <p:nvPr>
            <p:ph type="title"/>
          </p:nvPr>
        </p:nvSpPr>
        <p:spPr>
          <a:xfrm>
            <a:off x="241300" y="625206"/>
            <a:ext cx="11709400" cy="1125008"/>
          </a:xfrm>
        </p:spPr>
        <p:txBody>
          <a:bodyPr>
            <a:noAutofit/>
          </a:bodyPr>
          <a:lstStyle/>
          <a:p>
            <a:r>
              <a:rPr lang="en-US" altLang="zh-TW" sz="2000" b="1" dirty="0">
                <a:latin typeface="Times New Roman" panose="02020603050405020304" pitchFamily="18" charset="0"/>
                <a:cs typeface="Times New Roman" panose="02020603050405020304" pitchFamily="18" charset="0"/>
              </a:rPr>
              <a:t>Deformable 3D Gaussians for High-Fidelity Monocular Dynamic Scene Reconstruction (CVPR 2024)</a:t>
            </a:r>
            <a:br>
              <a:rPr lang="en-US" altLang="zh-TW" sz="2400" dirty="0">
                <a:latin typeface="Times New Roman" panose="02020603050405020304" pitchFamily="18" charset="0"/>
                <a:cs typeface="Times New Roman" panose="02020603050405020304" pitchFamily="18" charset="0"/>
              </a:rPr>
            </a:br>
            <a:r>
              <a:rPr lang="en-US" altLang="zh-TW" sz="2000" dirty="0">
                <a:latin typeface="Times New Roman" panose="02020603050405020304" pitchFamily="18" charset="0"/>
                <a:cs typeface="Times New Roman" panose="02020603050405020304" pitchFamily="18" charset="0"/>
              </a:rPr>
              <a:t>using 3D Gaussians in canonical space with a deformation field</a:t>
            </a:r>
            <a:endParaRPr lang="zh-TW" altLang="en-US" sz="2000" dirty="0">
              <a:latin typeface="Times New Roman" panose="02020603050405020304" pitchFamily="18" charset="0"/>
              <a:cs typeface="Times New Roman" panose="02020603050405020304" pitchFamily="18" charset="0"/>
            </a:endParaRPr>
          </a:p>
        </p:txBody>
      </p:sp>
      <p:pic>
        <p:nvPicPr>
          <p:cNvPr id="5" name="圖片 4">
            <a:extLst>
              <a:ext uri="{FF2B5EF4-FFF2-40B4-BE49-F238E27FC236}">
                <a16:creationId xmlns:a16="http://schemas.microsoft.com/office/drawing/2014/main" id="{E0BA0AE3-4FB9-467E-B82C-2104702FFA58}"/>
              </a:ext>
            </a:extLst>
          </p:cNvPr>
          <p:cNvPicPr>
            <a:picLocks noChangeAspect="1"/>
          </p:cNvPicPr>
          <p:nvPr/>
        </p:nvPicPr>
        <p:blipFill>
          <a:blip r:embed="rId3"/>
          <a:stretch>
            <a:fillRect/>
          </a:stretch>
        </p:blipFill>
        <p:spPr>
          <a:xfrm>
            <a:off x="3293422" y="1872721"/>
            <a:ext cx="5605156" cy="1651227"/>
          </a:xfrm>
          <a:prstGeom prst="rect">
            <a:avLst/>
          </a:prstGeom>
        </p:spPr>
      </p:pic>
      <p:sp>
        <p:nvSpPr>
          <p:cNvPr id="6" name="矩形 5">
            <a:extLst>
              <a:ext uri="{FF2B5EF4-FFF2-40B4-BE49-F238E27FC236}">
                <a16:creationId xmlns:a16="http://schemas.microsoft.com/office/drawing/2014/main" id="{4AF31BF6-2BE9-470A-B639-56A3E72BFE25}"/>
              </a:ext>
            </a:extLst>
          </p:cNvPr>
          <p:cNvSpPr/>
          <p:nvPr/>
        </p:nvSpPr>
        <p:spPr>
          <a:xfrm>
            <a:off x="241300" y="3757769"/>
            <a:ext cx="11819466" cy="707886"/>
          </a:xfrm>
          <a:prstGeom prst="rect">
            <a:avLst/>
          </a:prstGeom>
        </p:spPr>
        <p:txBody>
          <a:bodyPr wrap="square">
            <a:spAutoFit/>
          </a:bodyPr>
          <a:lstStyle/>
          <a:p>
            <a:r>
              <a:rPr lang="en-US" altLang="zh-TW" sz="2000" b="1" dirty="0" err="1">
                <a:latin typeface="Times New Roman" panose="02020603050405020304" pitchFamily="18" charset="0"/>
                <a:cs typeface="Times New Roman" panose="02020603050405020304" pitchFamily="18" charset="0"/>
              </a:rPr>
              <a:t>GaussianShader</a:t>
            </a:r>
            <a:r>
              <a:rPr lang="en-US" altLang="zh-TW" sz="2000" b="1" dirty="0">
                <a:latin typeface="Times New Roman" panose="02020603050405020304" pitchFamily="18" charset="0"/>
                <a:cs typeface="Times New Roman" panose="02020603050405020304" pitchFamily="18" charset="0"/>
              </a:rPr>
              <a:t>: 3D Gaussian Splatting with Shading Functions for Reflective Surfaces (CVPR 2024)</a:t>
            </a:r>
          </a:p>
          <a:p>
            <a:r>
              <a:rPr lang="en-US" altLang="zh-TW" sz="2000" dirty="0">
                <a:latin typeface="Times New Roman" panose="02020603050405020304" pitchFamily="18" charset="0"/>
                <a:cs typeface="Times New Roman" panose="02020603050405020304" pitchFamily="18" charset="0"/>
              </a:rPr>
              <a:t>integrate Gaussian splatting with physically-based rendering(PBR)</a:t>
            </a:r>
            <a:endParaRPr lang="en-US" altLang="zh-TW" sz="2000" b="1" i="0" dirty="0">
              <a:effectLst/>
              <a:latin typeface="Times New Roman" panose="02020603050405020304" pitchFamily="18" charset="0"/>
              <a:cs typeface="Times New Roman" panose="02020603050405020304" pitchFamily="18" charset="0"/>
            </a:endParaRPr>
          </a:p>
        </p:txBody>
      </p:sp>
      <p:pic>
        <p:nvPicPr>
          <p:cNvPr id="9" name="圖片 8">
            <a:extLst>
              <a:ext uri="{FF2B5EF4-FFF2-40B4-BE49-F238E27FC236}">
                <a16:creationId xmlns:a16="http://schemas.microsoft.com/office/drawing/2014/main" id="{92BFF64A-397F-44C5-90C1-90F4168D921F}"/>
              </a:ext>
            </a:extLst>
          </p:cNvPr>
          <p:cNvPicPr>
            <a:picLocks noChangeAspect="1"/>
          </p:cNvPicPr>
          <p:nvPr/>
        </p:nvPicPr>
        <p:blipFill>
          <a:blip r:embed="rId4"/>
          <a:stretch>
            <a:fillRect/>
          </a:stretch>
        </p:blipFill>
        <p:spPr>
          <a:xfrm>
            <a:off x="2605804" y="4984376"/>
            <a:ext cx="6980392" cy="1561896"/>
          </a:xfrm>
          <a:prstGeom prst="rect">
            <a:avLst/>
          </a:prstGeom>
        </p:spPr>
      </p:pic>
    </p:spTree>
    <p:extLst>
      <p:ext uri="{BB962C8B-B14F-4D97-AF65-F5344CB8AC3E}">
        <p14:creationId xmlns:p14="http://schemas.microsoft.com/office/powerpoint/2010/main" val="2429154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14">
            <a:extLst>
              <a:ext uri="{FF2B5EF4-FFF2-40B4-BE49-F238E27FC236}">
                <a16:creationId xmlns:a16="http://schemas.microsoft.com/office/drawing/2014/main" id="{81DFDAEF-8FC4-4A47-997F-355A4DBED943}"/>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Related work</a:t>
            </a:r>
          </a:p>
        </p:txBody>
      </p:sp>
      <p:sp>
        <p:nvSpPr>
          <p:cNvPr id="4" name="標題 3">
            <a:extLst>
              <a:ext uri="{FF2B5EF4-FFF2-40B4-BE49-F238E27FC236}">
                <a16:creationId xmlns:a16="http://schemas.microsoft.com/office/drawing/2014/main" id="{A735931E-5B69-4F06-A014-240F557EF12E}"/>
              </a:ext>
            </a:extLst>
          </p:cNvPr>
          <p:cNvSpPr>
            <a:spLocks noGrp="1"/>
          </p:cNvSpPr>
          <p:nvPr>
            <p:ph type="title"/>
          </p:nvPr>
        </p:nvSpPr>
        <p:spPr>
          <a:xfrm>
            <a:off x="1126067" y="5363104"/>
            <a:ext cx="10515600" cy="1325563"/>
          </a:xfrm>
        </p:spPr>
        <p:txBody>
          <a:bodyPr>
            <a:normAutofit/>
          </a:bodyPr>
          <a:lstStyle/>
          <a:p>
            <a:pPr algn="just"/>
            <a:r>
              <a:rPr lang="en-US" altLang="zh-TW" sz="2000" dirty="0">
                <a:latin typeface="Times New Roman" panose="02020603050405020304" pitchFamily="18" charset="0"/>
                <a:cs typeface="Times New Roman" panose="02020603050405020304" pitchFamily="18" charset="0"/>
              </a:rPr>
              <a:t>While 3DGS has significantly improved the efficiency and quality of 3D scene reconstruction, it does not address certain limitations in modeling specular dynamic scenes, and its extensions cannot simultaneously handle both dynamic scenes and specular object rendering.</a:t>
            </a:r>
            <a:endParaRPr lang="zh-TW" altLang="en-US" sz="2000" dirty="0">
              <a:latin typeface="Times New Roman" panose="02020603050405020304" pitchFamily="18" charset="0"/>
              <a:cs typeface="Times New Roman" panose="02020603050405020304" pitchFamily="18" charset="0"/>
            </a:endParaRPr>
          </a:p>
        </p:txBody>
      </p:sp>
      <p:sp>
        <p:nvSpPr>
          <p:cNvPr id="6" name="內容版面配置區 5">
            <a:extLst>
              <a:ext uri="{FF2B5EF4-FFF2-40B4-BE49-F238E27FC236}">
                <a16:creationId xmlns:a16="http://schemas.microsoft.com/office/drawing/2014/main" id="{6164CCA4-9A26-4C46-B48A-4C169550834C}"/>
              </a:ext>
            </a:extLst>
          </p:cNvPr>
          <p:cNvSpPr>
            <a:spLocks noGrp="1"/>
          </p:cNvSpPr>
          <p:nvPr>
            <p:ph idx="1"/>
          </p:nvPr>
        </p:nvSpPr>
        <p:spPr>
          <a:xfrm>
            <a:off x="1004735" y="851115"/>
            <a:ext cx="10758264" cy="4511989"/>
          </a:xfrm>
        </p:spPr>
        <p:txBody>
          <a:bodyPr>
            <a:normAutofit fontScale="92500" lnSpcReduction="20000"/>
          </a:bodyPr>
          <a:lstStyle/>
          <a:p>
            <a:r>
              <a:rPr lang="en-US" altLang="zh-TW" b="1" dirty="0">
                <a:latin typeface="Times New Roman" panose="02020603050405020304" pitchFamily="18" charset="0"/>
                <a:cs typeface="Times New Roman" panose="02020603050405020304" pitchFamily="18" charset="0"/>
              </a:rPr>
              <a:t>Dynamic Scene Reconstruction (base on 3DGS)</a:t>
            </a:r>
          </a:p>
          <a:p>
            <a:pPr marL="914400" lvl="2" indent="0">
              <a:buNone/>
            </a:pPr>
            <a:r>
              <a:rPr lang="en-US" altLang="zh-TW" sz="2400" dirty="0">
                <a:latin typeface="Times New Roman" panose="02020603050405020304" pitchFamily="18" charset="0"/>
                <a:cs typeface="Times New Roman" panose="02020603050405020304" pitchFamily="18" charset="0"/>
              </a:rPr>
              <a:t>Deformable 3DGS (CVPR</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2024)</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4DGS (CVPR</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2024) </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SC-GS (CVPR</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2024) </a:t>
            </a:r>
            <a:r>
              <a:rPr lang="zh-TW" altLang="en-US" sz="2400" dirty="0">
                <a:latin typeface="Times New Roman" panose="02020603050405020304" pitchFamily="18" charset="0"/>
                <a:cs typeface="Times New Roman" panose="02020603050405020304" pitchFamily="18" charset="0"/>
              </a:rPr>
              <a:t>、</a:t>
            </a:r>
            <a:r>
              <a:rPr lang="en-US" altLang="zh-TW" sz="2400" dirty="0" err="1">
                <a:latin typeface="Times New Roman" panose="02020603050405020304" pitchFamily="18" charset="0"/>
                <a:cs typeface="Times New Roman" panose="02020603050405020304" pitchFamily="18" charset="0"/>
              </a:rPr>
              <a:t>GauFRe</a:t>
            </a:r>
            <a:endParaRPr lang="en-US" altLang="zh-TW" sz="2400" dirty="0">
              <a:latin typeface="Times New Roman" panose="02020603050405020304" pitchFamily="18" charset="0"/>
              <a:cs typeface="Times New Roman" panose="02020603050405020304" pitchFamily="18" charset="0"/>
            </a:endParaRPr>
          </a:p>
          <a:p>
            <a:pPr marL="457200" lvl="1" indent="0">
              <a:buNone/>
            </a:pPr>
            <a:endParaRPr lang="en-US" altLang="zh-TW" dirty="0">
              <a:latin typeface="Times New Roman" panose="02020603050405020304" pitchFamily="18" charset="0"/>
              <a:cs typeface="Times New Roman" panose="02020603050405020304" pitchFamily="18" charset="0"/>
            </a:endParaRPr>
          </a:p>
          <a:p>
            <a:r>
              <a:rPr lang="en-US" altLang="zh-TW" b="1" dirty="0">
                <a:latin typeface="Times New Roman" panose="02020603050405020304" pitchFamily="18" charset="0"/>
                <a:cs typeface="Times New Roman" panose="02020603050405020304" pitchFamily="18" charset="0"/>
              </a:rPr>
              <a:t>Reflective Object Rendering (base on 3DGS)</a:t>
            </a:r>
          </a:p>
          <a:p>
            <a:pPr marL="0" indent="0">
              <a:buNone/>
            </a:pP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GaussianShader</a:t>
            </a:r>
            <a:r>
              <a:rPr lang="en-US" altLang="zh-TW" sz="2400" dirty="0">
                <a:latin typeface="Times New Roman" panose="02020603050405020304" pitchFamily="18" charset="0"/>
                <a:cs typeface="Times New Roman" panose="02020603050405020304" pitchFamily="18" charset="0"/>
              </a:rPr>
              <a:t> (CVPR</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2024) </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GS-IR (CVPR</a:t>
            </a:r>
            <a:r>
              <a:rPr lang="zh-TW" altLang="en-US" sz="2400" dirty="0">
                <a:latin typeface="Times New Roman" panose="02020603050405020304" pitchFamily="18" charset="0"/>
                <a:cs typeface="Times New Roman" panose="02020603050405020304" pitchFamily="18" charset="0"/>
              </a:rPr>
              <a:t> </a:t>
            </a:r>
            <a:r>
              <a:rPr lang="en-US" altLang="zh-TW" sz="2400" dirty="0">
                <a:latin typeface="Times New Roman" panose="02020603050405020304" pitchFamily="18" charset="0"/>
                <a:cs typeface="Times New Roman" panose="02020603050405020304" pitchFamily="18" charset="0"/>
              </a:rPr>
              <a:t>2024) </a:t>
            </a:r>
            <a:r>
              <a:rPr lang="zh-TW" altLang="en-US"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Spec-Gaussian </a:t>
            </a:r>
          </a:p>
          <a:p>
            <a:pPr marL="0" indent="0">
              <a:buNone/>
            </a:pPr>
            <a:endParaRPr lang="en-US" altLang="zh-TW" dirty="0">
              <a:latin typeface="Times New Roman" panose="02020603050405020304" pitchFamily="18" charset="0"/>
              <a:cs typeface="Times New Roman" panose="02020603050405020304" pitchFamily="18" charset="0"/>
            </a:endParaRPr>
          </a:p>
          <a:p>
            <a:r>
              <a:rPr lang="en-US" altLang="zh-TW" b="1" dirty="0">
                <a:latin typeface="Times New Roman" panose="02020603050405020304" pitchFamily="18" charset="0"/>
                <a:cs typeface="Times New Roman" panose="02020603050405020304" pitchFamily="18" charset="0"/>
              </a:rPr>
              <a:t>Both (base on </a:t>
            </a:r>
            <a:r>
              <a:rPr lang="en-US" altLang="zh-TW" b="1" dirty="0" err="1">
                <a:latin typeface="Times New Roman" panose="02020603050405020304" pitchFamily="18" charset="0"/>
                <a:cs typeface="Times New Roman" panose="02020603050405020304" pitchFamily="18" charset="0"/>
              </a:rPr>
              <a:t>NeRF</a:t>
            </a:r>
            <a:r>
              <a:rPr lang="en-US" altLang="zh-TW" b="1" dirty="0">
                <a:latin typeface="Times New Roman" panose="02020603050405020304" pitchFamily="18" charset="0"/>
                <a:cs typeface="Times New Roman" panose="02020603050405020304" pitchFamily="18" charset="0"/>
              </a:rPr>
              <a:t>)</a:t>
            </a:r>
          </a:p>
          <a:p>
            <a:pPr marL="457200" lvl="1" indent="0">
              <a:buNone/>
            </a:pPr>
            <a:r>
              <a:rPr lang="en-US" altLang="zh-TW" dirty="0">
                <a:latin typeface="Times New Roman" panose="02020603050405020304" pitchFamily="18" charset="0"/>
                <a:cs typeface="Times New Roman" panose="02020603050405020304" pitchFamily="18" charset="0"/>
              </a:rPr>
              <a:t>	</a:t>
            </a:r>
            <a:r>
              <a:rPr lang="en-US" altLang="zh-TW" dirty="0" err="1">
                <a:latin typeface="Times New Roman" panose="02020603050405020304" pitchFamily="18" charset="0"/>
                <a:cs typeface="Times New Roman" panose="02020603050405020304" pitchFamily="18" charset="0"/>
              </a:rPr>
              <a:t>NeRF</a:t>
            </a:r>
            <a:r>
              <a:rPr lang="en-US" altLang="zh-TW" dirty="0">
                <a:latin typeface="Times New Roman" panose="02020603050405020304" pitchFamily="18" charset="0"/>
                <a:cs typeface="Times New Roman" panose="02020603050405020304" pitchFamily="18" charset="0"/>
              </a:rPr>
              <a:t>-DS (CVPR</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2023) </a:t>
            </a:r>
          </a:p>
          <a:p>
            <a:pPr marL="457200" lvl="1" indent="0">
              <a:buNone/>
            </a:pPr>
            <a:endParaRPr lang="en-US" altLang="zh-TW" dirty="0">
              <a:latin typeface="Times New Roman" panose="02020603050405020304" pitchFamily="18" charset="0"/>
              <a:cs typeface="Times New Roman" panose="02020603050405020304" pitchFamily="18" charset="0"/>
            </a:endParaRPr>
          </a:p>
          <a:p>
            <a:r>
              <a:rPr lang="en-US" altLang="zh-TW" b="1" dirty="0">
                <a:latin typeface="Times New Roman" panose="02020603050405020304" pitchFamily="18" charset="0"/>
                <a:cs typeface="Times New Roman" panose="02020603050405020304" pitchFamily="18" charset="0"/>
              </a:rPr>
              <a:t>Both (base on 3DGS)</a:t>
            </a:r>
          </a:p>
          <a:p>
            <a:pPr marL="0" indent="0">
              <a:buNone/>
            </a:pPr>
            <a:r>
              <a:rPr lang="en-US" altLang="zh-TW" sz="2400" dirty="0">
                <a:solidFill>
                  <a:srgbClr val="FF0000"/>
                </a:solidFill>
                <a:latin typeface="Times New Roman" panose="02020603050405020304" pitchFamily="18" charset="0"/>
                <a:cs typeface="Times New Roman" panose="02020603050405020304" pitchFamily="18" charset="0"/>
              </a:rPr>
              <a:t>      	NO</a:t>
            </a:r>
          </a:p>
          <a:p>
            <a:pPr marL="0" indent="0">
              <a:buNone/>
            </a:pP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472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2998E9F4-D6FF-422C-B4C3-08EE741F119B}"/>
              </a:ext>
            </a:extLst>
          </p:cNvPr>
          <p:cNvSpPr>
            <a:spLocks noGrp="1"/>
          </p:cNvSpPr>
          <p:nvPr>
            <p:ph idx="1"/>
          </p:nvPr>
        </p:nvSpPr>
        <p:spPr>
          <a:xfrm>
            <a:off x="838200" y="1792202"/>
            <a:ext cx="10515600" cy="4303797"/>
          </a:xfrm>
        </p:spPr>
        <p:txBody>
          <a:bodyPr>
            <a:normAutofit lnSpcReduction="10000"/>
          </a:bodyPr>
          <a:lstStyle/>
          <a:p>
            <a:pPr algn="just"/>
            <a:r>
              <a:rPr lang="en-US" altLang="zh-TW" sz="2000" dirty="0">
                <a:latin typeface="Times New Roman" panose="02020603050405020304" pitchFamily="18" charset="0"/>
                <a:cs typeface="Times New Roman" panose="02020603050405020304" pitchFamily="18" charset="0"/>
              </a:rPr>
              <a:t>We propose a physically-based rendering (PBR) approach that combines with a deformation field, allowing 3D Gaussians to effectively represent dynamic specular scenes. By integrating the normal into the deformation field, the model can adapt to specular color changes over time. </a:t>
            </a:r>
          </a:p>
          <a:p>
            <a:pPr marL="0" indent="0" algn="just">
              <a:buNone/>
            </a:pPr>
            <a:endParaRPr lang="en-US" altLang="zh-TW" sz="2000" dirty="0">
              <a:latin typeface="Times New Roman" panose="02020603050405020304" pitchFamily="18" charset="0"/>
              <a:cs typeface="Times New Roman" panose="02020603050405020304" pitchFamily="18" charset="0"/>
            </a:endParaRPr>
          </a:p>
          <a:p>
            <a:pPr algn="just"/>
            <a:r>
              <a:rPr lang="en-US" altLang="zh-TW" sz="2000" dirty="0">
                <a:latin typeface="Times New Roman" panose="02020603050405020304" pitchFamily="18" charset="0"/>
                <a:cs typeface="Times New Roman" panose="02020603050405020304" pitchFamily="18" charset="0"/>
              </a:rPr>
              <a:t>We introduce the residual correction term for </a:t>
            </a:r>
            <a:r>
              <a:rPr lang="en-US" altLang="zh-TW" sz="2000" dirty="0" err="1">
                <a:latin typeface="Times New Roman" panose="02020603050405020304" pitchFamily="18" charset="0"/>
                <a:cs typeface="Times New Roman" panose="02020603050405020304" pitchFamily="18" charset="0"/>
              </a:rPr>
              <a:t>normals</a:t>
            </a:r>
            <a:r>
              <a:rPr lang="en-US" altLang="zh-TW" sz="2000" dirty="0">
                <a:latin typeface="Times New Roman" panose="02020603050405020304" pitchFamily="18" charset="0"/>
                <a:cs typeface="Times New Roman" panose="02020603050405020304" pitchFamily="18" charset="0"/>
              </a:rPr>
              <a:t>, which accurately adjusts them during deformation to ensure precision. </a:t>
            </a:r>
          </a:p>
          <a:p>
            <a:pPr marL="0" indent="0" algn="just">
              <a:buNone/>
            </a:pPr>
            <a:endParaRPr lang="en-US" altLang="zh-TW" sz="2000" dirty="0">
              <a:latin typeface="Times New Roman" panose="02020603050405020304" pitchFamily="18" charset="0"/>
              <a:cs typeface="Times New Roman" panose="02020603050405020304" pitchFamily="18" charset="0"/>
            </a:endParaRPr>
          </a:p>
          <a:p>
            <a:pPr algn="just"/>
            <a:r>
              <a:rPr lang="en-US" altLang="zh-TW" sz="2000" dirty="0">
                <a:latin typeface="Times New Roman" panose="02020603050405020304" pitchFamily="18" charset="0"/>
                <a:cs typeface="Times New Roman" panose="02020603050405020304" pitchFamily="18" charset="0"/>
              </a:rPr>
              <a:t>Through a coarse-to-fine training strategy, the geometry of the entire scene is more complete,  which allows for accurate prediction of specular color</a:t>
            </a:r>
          </a:p>
          <a:p>
            <a:pPr marL="0" indent="0" algn="just">
              <a:buNone/>
            </a:pPr>
            <a:endParaRPr lang="en-US" altLang="zh-TW" sz="2000" dirty="0">
              <a:latin typeface="Times New Roman" panose="02020603050405020304" pitchFamily="18" charset="0"/>
              <a:cs typeface="Times New Roman" panose="02020603050405020304" pitchFamily="18" charset="0"/>
            </a:endParaRPr>
          </a:p>
          <a:p>
            <a:pPr algn="just"/>
            <a:r>
              <a:rPr lang="en-US" altLang="zh-TW" sz="2000" dirty="0">
                <a:latin typeface="Times New Roman" panose="02020603050405020304" pitchFamily="18" charset="0"/>
                <a:cs typeface="Times New Roman" panose="02020603050405020304" pitchFamily="18" charset="0"/>
              </a:rPr>
              <a:t>Leveraging the efficiency of 3DGS, we are the first framework to extend 3DGS for dynamic specular scenes. Additionally, our quantitative and qualitative results evaluated on our labeled dynamic specular masks demonstrate that our method outperforms the current state-of-the-art method.</a:t>
            </a:r>
            <a:endParaRPr lang="zh-TW" altLang="en-US" sz="2000" dirty="0">
              <a:latin typeface="Times New Roman" panose="02020603050405020304" pitchFamily="18" charset="0"/>
              <a:cs typeface="Times New Roman" panose="02020603050405020304" pitchFamily="18" charset="0"/>
            </a:endParaRPr>
          </a:p>
        </p:txBody>
      </p:sp>
      <p:sp>
        <p:nvSpPr>
          <p:cNvPr id="4" name="Google Shape;98;p14">
            <a:extLst>
              <a:ext uri="{FF2B5EF4-FFF2-40B4-BE49-F238E27FC236}">
                <a16:creationId xmlns:a16="http://schemas.microsoft.com/office/drawing/2014/main" id="{BA2E33AB-6E48-4112-8C47-2BCF1C8F2694}"/>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lvl="0"/>
            <a:r>
              <a:rPr lang="en-US" altLang="zh-TW" sz="2800" dirty="0">
                <a:solidFill>
                  <a:srgbClr val="FFFFFF"/>
                </a:solidFill>
                <a:latin typeface="Times New Roman"/>
                <a:ea typeface="Times New Roman"/>
                <a:cs typeface="Times New Roman"/>
                <a:sym typeface="Times New Roman"/>
              </a:rPr>
              <a:t>Related work</a:t>
            </a:r>
          </a:p>
        </p:txBody>
      </p:sp>
      <p:sp>
        <p:nvSpPr>
          <p:cNvPr id="6" name="矩形 5">
            <a:extLst>
              <a:ext uri="{FF2B5EF4-FFF2-40B4-BE49-F238E27FC236}">
                <a16:creationId xmlns:a16="http://schemas.microsoft.com/office/drawing/2014/main" id="{097CCEF1-C142-4252-BA40-1CD51B480A0A}"/>
              </a:ext>
            </a:extLst>
          </p:cNvPr>
          <p:cNvSpPr/>
          <p:nvPr/>
        </p:nvSpPr>
        <p:spPr>
          <a:xfrm>
            <a:off x="1023248" y="823773"/>
            <a:ext cx="2544286" cy="646331"/>
          </a:xfrm>
          <a:prstGeom prst="rect">
            <a:avLst/>
          </a:prstGeom>
        </p:spPr>
        <p:txBody>
          <a:bodyPr wrap="none">
            <a:spAutoFit/>
          </a:bodyPr>
          <a:lstStyle/>
          <a:p>
            <a:r>
              <a:rPr lang="en-US" altLang="zh-TW" sz="3600" dirty="0">
                <a:latin typeface="Times New Roman" panose="02020603050405020304" pitchFamily="18" charset="0"/>
                <a:cs typeface="Times New Roman" panose="02020603050405020304" pitchFamily="18" charset="0"/>
              </a:rPr>
              <a:t>Contribution</a:t>
            </a:r>
            <a:endParaRPr lang="zh-TW"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388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B02F30-3F03-4989-9C04-159A4AC50650}"/>
              </a:ext>
            </a:extLst>
          </p:cNvPr>
          <p:cNvSpPr>
            <a:spLocks noGrp="1"/>
          </p:cNvSpPr>
          <p:nvPr>
            <p:ph type="title"/>
          </p:nvPr>
        </p:nvSpPr>
        <p:spPr/>
        <p:txBody>
          <a:bodyPr/>
          <a:lstStyle/>
          <a:p>
            <a:r>
              <a:rPr lang="zh-TW" altLang="zh-TW" dirty="0">
                <a:latin typeface="Times New Roman" panose="02020603050405020304" pitchFamily="18" charset="0"/>
                <a:cs typeface="Times New Roman" panose="02020603050405020304" pitchFamily="18" charset="0"/>
              </a:rPr>
              <a:t>Overall framework</a:t>
            </a:r>
            <a:endParaRPr lang="zh-TW" altLang="en-US" dirty="0">
              <a:latin typeface="Times New Roman" panose="02020603050405020304" pitchFamily="18" charset="0"/>
              <a:cs typeface="Times New Roman" panose="02020603050405020304" pitchFamily="18" charset="0"/>
            </a:endParaRPr>
          </a:p>
        </p:txBody>
      </p:sp>
      <p:sp>
        <p:nvSpPr>
          <p:cNvPr id="6" name="Google Shape;98;p14">
            <a:extLst>
              <a:ext uri="{FF2B5EF4-FFF2-40B4-BE49-F238E27FC236}">
                <a16:creationId xmlns:a16="http://schemas.microsoft.com/office/drawing/2014/main" id="{86A60344-3508-4645-80C2-E595F36D60F1}"/>
              </a:ext>
            </a:extLst>
          </p:cNvPr>
          <p:cNvSpPr/>
          <p:nvPr/>
        </p:nvSpPr>
        <p:spPr>
          <a:xfrm>
            <a:off x="0" y="-3443"/>
            <a:ext cx="12192000" cy="628649"/>
          </a:xfrm>
          <a:prstGeom prst="rect">
            <a:avLst/>
          </a:prstGeom>
          <a:solidFill>
            <a:srgbClr val="00B050"/>
          </a:solidFill>
          <a:ln>
            <a:noFill/>
          </a:ln>
          <a:effectLst>
            <a:outerShdw dist="25400" dir="5400000" algn="t" rotWithShape="0">
              <a:srgbClr val="FE913E"/>
            </a:outerShdw>
          </a:effectLst>
        </p:spPr>
        <p:txBody>
          <a:bodyPr spcFirstLastPara="1" wrap="square" lIns="91425" tIns="45700" rIns="91425" bIns="45700" anchor="ctr" anchorCtr="0">
            <a:noAutofit/>
          </a:bodyPr>
          <a:lstStyle/>
          <a:p>
            <a:pPr marL="265113" marR="0" lvl="0" indent="0" algn="l" rtl="0">
              <a:spcBef>
                <a:spcPts val="0"/>
              </a:spcBef>
              <a:spcAft>
                <a:spcPts val="0"/>
              </a:spcAft>
              <a:buNone/>
            </a:pPr>
            <a:r>
              <a:rPr lang="en-US" sz="2800" b="0" i="0" u="none" strike="noStrike" cap="none" dirty="0">
                <a:solidFill>
                  <a:srgbClr val="FFFFFF"/>
                </a:solidFill>
                <a:latin typeface="Times New Roman"/>
                <a:ea typeface="Times New Roman"/>
                <a:cs typeface="Times New Roman"/>
                <a:sym typeface="Times New Roman"/>
              </a:rPr>
              <a:t>DS3DGS Overview </a:t>
            </a:r>
            <a:endParaRPr sz="2800" b="0" i="0" u="none" strike="noStrike" cap="none" dirty="0">
              <a:solidFill>
                <a:srgbClr val="FFFFFF"/>
              </a:solidFill>
              <a:latin typeface="Times New Roman"/>
              <a:ea typeface="Times New Roman"/>
              <a:cs typeface="Times New Roman"/>
              <a:sym typeface="Times New Roman"/>
            </a:endParaRPr>
          </a:p>
        </p:txBody>
      </p:sp>
      <p:pic>
        <p:nvPicPr>
          <p:cNvPr id="8" name="Google Shape;73;p16">
            <a:extLst>
              <a:ext uri="{FF2B5EF4-FFF2-40B4-BE49-F238E27FC236}">
                <a16:creationId xmlns:a16="http://schemas.microsoft.com/office/drawing/2014/main" id="{B2727D0D-4E0D-45DC-898E-446210258DD4}"/>
              </a:ext>
            </a:extLst>
          </p:cNvPr>
          <p:cNvPicPr preferRelativeResize="0"/>
          <p:nvPr/>
        </p:nvPicPr>
        <p:blipFill>
          <a:blip r:embed="rId2">
            <a:alphaModFix/>
          </a:blip>
          <a:stretch>
            <a:fillRect/>
          </a:stretch>
        </p:blipFill>
        <p:spPr>
          <a:xfrm>
            <a:off x="2207404" y="1434024"/>
            <a:ext cx="7777191" cy="4831309"/>
          </a:xfrm>
          <a:prstGeom prst="rect">
            <a:avLst/>
          </a:prstGeom>
          <a:noFill/>
          <a:ln>
            <a:noFill/>
          </a:ln>
        </p:spPr>
      </p:pic>
    </p:spTree>
    <p:extLst>
      <p:ext uri="{BB962C8B-B14F-4D97-AF65-F5344CB8AC3E}">
        <p14:creationId xmlns:p14="http://schemas.microsoft.com/office/powerpoint/2010/main" val="279532016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1047</Words>
  <Application>Microsoft Office PowerPoint</Application>
  <PresentationFormat>寬螢幕</PresentationFormat>
  <Paragraphs>119</Paragraphs>
  <Slides>26</Slides>
  <Notes>12</Notes>
  <HiddenSlides>0</HiddenSlides>
  <MMClips>2</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26</vt:i4>
      </vt:variant>
    </vt:vector>
  </HeadingPairs>
  <TitlesOfParts>
    <vt:vector size="34" baseType="lpstr">
      <vt:lpstr>Malgun Gothic</vt:lpstr>
      <vt:lpstr>新細明體</vt:lpstr>
      <vt:lpstr>標楷體</vt:lpstr>
      <vt:lpstr>Arial</vt:lpstr>
      <vt:lpstr>Calibri</vt:lpstr>
      <vt:lpstr>Calibri Light</vt:lpstr>
      <vt:lpstr>Times New Roman</vt:lpstr>
      <vt:lpstr>Office 佈景主題</vt:lpstr>
      <vt:lpstr>DS3DGS: Dynamic Specular 3D Gaussian Splatting</vt:lpstr>
      <vt:lpstr>Schedule</vt:lpstr>
      <vt:lpstr>PowerPoint 簡報</vt:lpstr>
      <vt:lpstr>PowerPoint 簡報</vt:lpstr>
      <vt:lpstr>Our goal</vt:lpstr>
      <vt:lpstr>Deformable 3D Gaussians for High-Fidelity Monocular Dynamic Scene Reconstruction (CVPR 2024) using 3D Gaussians in canonical space with a deformation field</vt:lpstr>
      <vt:lpstr>While 3DGS has significantly improved the efficiency and quality of 3D scene reconstruction, it does not address certain limitations in modeling specular dynamic scenes, and its extensions cannot simultaneously handle both dynamic scenes and specular object rendering.</vt:lpstr>
      <vt:lpstr>PowerPoint 簡報</vt:lpstr>
      <vt:lpstr>Overall framework</vt:lpstr>
      <vt:lpstr>Deformed 3D Gaussians</vt:lpstr>
      <vt:lpstr>Render color</vt:lpstr>
      <vt:lpstr>Diffuse color </vt:lpstr>
      <vt:lpstr>Specular color : Normal Estimation</vt:lpstr>
      <vt:lpstr>Specular color : Normal Estimation</vt:lpstr>
      <vt:lpstr>Specular color : Reflection Direction</vt:lpstr>
      <vt:lpstr>Specular color</vt:lpstr>
      <vt:lpstr>Specular Rendering</vt:lpstr>
      <vt:lpstr>Coarse-to-fine training strategy</vt:lpstr>
      <vt:lpstr>Losses</vt:lpstr>
      <vt:lpstr>Results analysis</vt:lpstr>
      <vt:lpstr>Results analysis</vt:lpstr>
      <vt:lpstr>Results analysis</vt:lpstr>
      <vt:lpstr>Results analysis</vt:lpstr>
      <vt:lpstr>Results analysis</vt:lpstr>
      <vt:lpstr>Results analysis</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LLM-Adapters: An Adapter Family for Parameter-Efficient Fine-Tuning of Large Language Models</dc:title>
  <dc:creator>張宸瑋</dc:creator>
  <cp:lastModifiedBy>張宸瑋</cp:lastModifiedBy>
  <cp:revision>74</cp:revision>
  <dcterms:created xsi:type="dcterms:W3CDTF">2024-04-17T07:19:04Z</dcterms:created>
  <dcterms:modified xsi:type="dcterms:W3CDTF">2024-06-03T16:35:53Z</dcterms:modified>
</cp:coreProperties>
</file>